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63" r:id="rId5"/>
    <p:sldId id="264" r:id="rId6"/>
    <p:sldId id="257" r:id="rId7"/>
    <p:sldId id="265" r:id="rId8"/>
    <p:sldId id="266" r:id="rId9"/>
    <p:sldId id="267" r:id="rId10"/>
    <p:sldId id="268" r:id="rId11"/>
    <p:sldId id="305" r:id="rId12"/>
    <p:sldId id="269" r:id="rId13"/>
    <p:sldId id="294" r:id="rId14"/>
    <p:sldId id="296" r:id="rId15"/>
    <p:sldId id="299" r:id="rId16"/>
    <p:sldId id="301" r:id="rId17"/>
    <p:sldId id="292" r:id="rId18"/>
    <p:sldId id="30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60000"/>
    <a:srgbClr val="BE1D2D"/>
    <a:srgbClr val="000000"/>
    <a:srgbClr val="283C8E"/>
    <a:srgbClr val="334CB7"/>
    <a:srgbClr val="F1A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68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4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48991-164C-4A3D-9827-482EA4FD32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DFAFA6-0664-481E-9F1B-F9BF79F290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7E0C2-1301-41B4-8BE6-B9CD47EA8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60D6-27F5-41CC-AA05-80AAA489F8FC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01200-67E9-4F28-8645-A1B407E80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1083A-6111-406A-8035-C0426063A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AE94-D293-4E48-9686-F4A419634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34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15F4C-2187-4867-84D7-6852EB1D5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354571-D1CB-42CB-A885-5BD49FAA7A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F62E5-9CA8-4523-930E-33E495B27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60D6-27F5-41CC-AA05-80AAA489F8FC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DE965-64DC-4FD4-915A-B7C81EA23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951B6-1102-4C24-8879-83F94D92D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AE94-D293-4E48-9686-F4A419634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91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62992E-D6C9-48BC-A55B-7EF81A412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2201AF-F8BA-45A5-806D-EE5B8AAF8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D1BD0-CB97-4935-95C9-2EAC59623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60D6-27F5-41CC-AA05-80AAA489F8FC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ABE8E-0F14-4B34-B01A-BFCC5DEA0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D7546-10F0-4C3B-861C-03A950F82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AE94-D293-4E48-9686-F4A419634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5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AE4C6-5D51-4F97-9EAF-37D9355DE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u="sng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AAE9E-BB0B-45BB-AE1A-F2F12F2EB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23D11-8F66-4F69-8EB3-08F119F7B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60D6-27F5-41CC-AA05-80AAA489F8FC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08984-75F9-4802-9D7B-4978AA352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B3A53-8156-40DA-8824-CB303CAE3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AE94-D293-4E48-9686-F4A4196344C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4311BC-EA16-4986-8C5A-763A9931A0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410" y="5674698"/>
            <a:ext cx="2759686" cy="104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0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067E9-5448-4337-9539-5F31F0AB7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61C29-6210-440C-924C-8BF6E20BC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4106A-B727-4CB2-A8B2-EBFD8EF21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60D6-27F5-41CC-AA05-80AAA489F8FC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D3B5B-273C-4C00-9AEB-4FA527B91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2E032-49AA-4C6F-9ED5-F24EDE555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AE94-D293-4E48-9686-F4A419634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2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575E2-3513-4809-90CD-E4139ABBE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148C5-19B5-425B-8776-2FBBCADF23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A87102-E953-45C7-B3C1-08FCD10F3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E0854-3EC7-439B-8870-03685E74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60D6-27F5-41CC-AA05-80AAA489F8FC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65B71D-36CE-4D19-AF5F-AAD2C3EC1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C416E-3426-4A57-8A56-7B424D11F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AE94-D293-4E48-9686-F4A4196344C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612BC0-392D-4FE6-AE7F-5854A7CCE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410" y="5674698"/>
            <a:ext cx="2759686" cy="104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21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6C137-A7DB-4A48-8F13-AC321B4B6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D2E65-6015-40A0-BABD-E5F47369A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6E10BF-9F69-4736-9E9C-3DD94A4B3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00335E-4511-42A3-BA65-3B6ACFF655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8EB096-64B5-4B5F-9072-949E8563D7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9CC9EF-2820-4526-A56E-BE48AF645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60D6-27F5-41CC-AA05-80AAA489F8FC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4789AC-BC69-45BC-A833-6CD364A15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141A23-AD6E-4912-A9FC-A9B5A3BD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AE94-D293-4E48-9686-F4A419634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6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5E66-5F63-4B65-9E6B-1B0DD2EE2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DD79A2-4557-4C26-A90C-A39B1AE42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60D6-27F5-41CC-AA05-80AAA489F8FC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AF1962-B532-4DE9-86C8-9D4C28C42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79933B-0191-4322-AFED-62BE0756D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AE94-D293-4E48-9686-F4A419634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31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3000">
              <a:schemeClr val="accent1">
                <a:lumMod val="5000"/>
                <a:lumOff val="95000"/>
              </a:schemeClr>
            </a:gs>
            <a:gs pos="16000">
              <a:schemeClr val="accent1">
                <a:lumMod val="45000"/>
                <a:lumOff val="55000"/>
              </a:schemeClr>
            </a:gs>
            <a:gs pos="30000">
              <a:schemeClr val="accent1">
                <a:lumMod val="45000"/>
                <a:lumOff val="55000"/>
              </a:schemeClr>
            </a:gs>
            <a:gs pos="100000">
              <a:srgbClr val="283C8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45D1BF-2E5D-4CA2-B477-6E17FBF98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60D6-27F5-41CC-AA05-80AAA489F8FC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D3B7C0-65EE-4FB5-8670-956CCE6E5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3F118-EF6B-4D72-A714-C5FA42243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AE94-D293-4E48-9686-F4A419634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0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6CA74-B24B-4DC8-A68C-2E0FDCBDB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CD7F5-F464-4853-B519-0D0D49548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896C1A-4291-4FAD-ACC7-34DD5306D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7138DC-5CC7-4FE4-B503-1975157F7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60D6-27F5-41CC-AA05-80AAA489F8FC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58C8B-646B-4222-B8E6-8F66E0635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814E3F-062B-422C-8C03-DC6EC5492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AE94-D293-4E48-9686-F4A419634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82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1D2DA-C9F6-4D42-8C3C-CFF8CCDF7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AF028E-DD53-4854-9BFA-E0930E5800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B2045D-91A4-41BF-89BC-6686E7872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C2A84D-5FEA-4100-8A45-61ED66F57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60D6-27F5-41CC-AA05-80AAA489F8FC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738ED-1021-41F0-B308-DF6FFD79C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4627F5-2BD6-4F53-BF28-25CA453C4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AE94-D293-4E48-9686-F4A419634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31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1">
                <a:lumMod val="5000"/>
                <a:lumOff val="95000"/>
              </a:schemeClr>
            </a:gs>
            <a:gs pos="45000">
              <a:schemeClr val="accent1">
                <a:lumMod val="45000"/>
                <a:lumOff val="55000"/>
              </a:schemeClr>
            </a:gs>
            <a:gs pos="79000">
              <a:schemeClr val="accent1">
                <a:lumMod val="45000"/>
                <a:lumOff val="55000"/>
              </a:schemeClr>
            </a:gs>
            <a:gs pos="100000">
              <a:srgbClr val="283C8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4B2C59-9E5A-4B27-9768-AB137AA11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A1B5C-037C-4F18-B371-D8538B94F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82C8F-C096-41A2-B265-1205C37204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360D6-27F5-41CC-AA05-80AAA489F8FC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09F6E-7A12-4E35-B106-07E4EE7010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3A13A-807A-4FDC-8372-2C471F6319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4AE94-D293-4E48-9686-F4A419634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ln w="22225">
            <a:noFill/>
          </a:ln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400" b="1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b="1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nctc.onelogin.com/login2/?return=eyJ0eXAiOiJKV1QiLCJhbGciOiJIUzI1NiJ9.eyJ1cmkiOiJodHRwczovL25jdGMub25lbG9naW4uY29tLyIsImlzcyI6Ik1PTk9SQUlMIiwibWV0aG9kIjoiZ2V0IiwiYXVkIjoiQUNDRVNTIiwiZXhwIjoxNTgyODQyNTkzLCJwYXJhbXMiOnt9fQ.k_PAEq_Jfghrj0ptsXkQyBkS_80EpoFC-edXYpVCCV0" TargetMode="External"/><Relationship Id="rId2" Type="http://schemas.openxmlformats.org/officeDocument/2006/relationships/hyperlink" Target="http://www.nctc.edu/scholarship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embed/mm1pbN1UzhA" TargetMode="External"/><Relationship Id="rId4" Type="http://schemas.openxmlformats.org/officeDocument/2006/relationships/hyperlink" Target="http://www.nctc.edu/external-affairs/scholarships/scholarship-application-guide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tccns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>
                <a:lumMod val="5000"/>
                <a:lumOff val="95000"/>
              </a:schemeClr>
            </a:gs>
            <a:gs pos="100000">
              <a:srgbClr val="283C8E"/>
            </a:gs>
            <a:gs pos="46000">
              <a:srgbClr val="283C8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B62CB4-239E-4145-B57D-294D3FE6E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25" y="1076071"/>
            <a:ext cx="9411349" cy="393001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C27A248-ADC5-44F1-92F0-91A3682F0EB5}"/>
              </a:ext>
            </a:extLst>
          </p:cNvPr>
          <p:cNvSpPr txBox="1">
            <a:spLocks/>
          </p:cNvSpPr>
          <p:nvPr/>
        </p:nvSpPr>
        <p:spPr>
          <a:xfrm>
            <a:off x="-128156" y="5232221"/>
            <a:ext cx="1244830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ln>
                  <a:solidFill>
                    <a:srgbClr val="283C8E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800" b="0" dirty="0">
                <a:ln>
                  <a:noFill/>
                </a:ln>
              </a:rPr>
              <a:t>Dual Credit Student &amp; Parent Orientation</a:t>
            </a:r>
          </a:p>
        </p:txBody>
      </p:sp>
    </p:spTree>
    <p:extLst>
      <p:ext uri="{BB962C8B-B14F-4D97-AF65-F5344CB8AC3E}">
        <p14:creationId xmlns:p14="http://schemas.microsoft.com/office/powerpoint/2010/main" val="322064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8D131-B74E-4E17-BBCE-B9CCE7EB9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5480"/>
            <a:ext cx="12032166" cy="1325563"/>
          </a:xfrm>
        </p:spPr>
        <p:txBody>
          <a:bodyPr>
            <a:noAutofit/>
          </a:bodyPr>
          <a:lstStyle/>
          <a:p>
            <a:pPr algn="ctr"/>
            <a:r>
              <a:rPr lang="en-US" sz="4400" u="sng" dirty="0"/>
              <a:t>What is Expected from Dual Credit Students?</a:t>
            </a:r>
            <a:endParaRPr lang="en-US" sz="40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D88B9-A8FD-459B-AC2D-5C8FE0D01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341" y="1579848"/>
            <a:ext cx="10515600" cy="4721263"/>
          </a:xfrm>
        </p:spPr>
        <p:txBody>
          <a:bodyPr>
            <a:normAutofit fontScale="92500" lnSpcReduction="10000"/>
          </a:bodyPr>
          <a:lstStyle/>
          <a:p>
            <a:r>
              <a:rPr lang="en-US" sz="3400" dirty="0"/>
              <a:t>504/Special Education – </a:t>
            </a:r>
            <a:r>
              <a:rPr lang="en-US" sz="3400" b="0" dirty="0"/>
              <a:t>Any student needing accommodations must make an appointment with the OSD Office. The 504/SPED accommodations received in high school do not automatically apply in college.</a:t>
            </a:r>
          </a:p>
          <a:p>
            <a:r>
              <a:rPr lang="en-US" sz="3400" dirty="0"/>
              <a:t>Change of Schedule – </a:t>
            </a:r>
            <a:r>
              <a:rPr lang="en-US" sz="3400" b="0" dirty="0"/>
              <a:t>When students change their schedule at the high school, they must change their schedule at NCTC. It is their responsibility to add/drop courses with the Dual Credit Liaison and NCTC Dual Credit Success Coach.</a:t>
            </a:r>
          </a:p>
          <a:p>
            <a:r>
              <a:rPr lang="en-US" sz="3400" dirty="0"/>
              <a:t>Title IX – </a:t>
            </a:r>
            <a:r>
              <a:rPr lang="en-US" sz="3400" b="0" dirty="0"/>
              <a:t>Policies related to acts of sexual misconduct, discrimination, and/or harassment pertain to all students and will not be tolerated. (Training will be required.)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3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5A0CF-2298-4C60-A31F-E95946F88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Planning Dual Credit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95EE7-A9CE-4AE5-B7F3-89708CAA7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8411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3200" dirty="0"/>
              <a:t>List of Dual Credit courses located on Dual Credit website.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Most Dual Credit courses start in junior year. 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Can take 6 college hours in one semester on our block schedule. 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Courses can be taken in Fall, Spring, or Summer.  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Summer classes cover same curriculum as fall/spring course but in 4 ½ weeks. </a:t>
            </a:r>
            <a:br>
              <a:rPr lang="en-US" sz="3200" dirty="0"/>
            </a:br>
            <a:r>
              <a:rPr lang="en-US" sz="3200" dirty="0">
                <a:solidFill>
                  <a:srgbClr val="FFFF00"/>
                </a:solidFill>
              </a:rPr>
              <a:t>Summer is </a:t>
            </a:r>
            <a:r>
              <a:rPr lang="en-US" sz="3200" i="1" dirty="0">
                <a:solidFill>
                  <a:srgbClr val="FFFF00"/>
                </a:solidFill>
              </a:rPr>
              <a:t>fast-paced</a:t>
            </a:r>
            <a:r>
              <a:rPr lang="en-US" sz="3200" dirty="0">
                <a:solidFill>
                  <a:srgbClr val="FFFF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7158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839B5-7283-4AE3-948D-19E5389D1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485"/>
            <a:ext cx="10515600" cy="1325563"/>
          </a:xfrm>
        </p:spPr>
        <p:txBody>
          <a:bodyPr/>
          <a:lstStyle/>
          <a:p>
            <a:r>
              <a:rPr lang="en-US" u="sng" dirty="0"/>
              <a:t>How to Qualify for Dual Credit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D15D5-9255-444A-B67B-81BD0B6E9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218" y="1246358"/>
            <a:ext cx="6423102" cy="5243651"/>
          </a:xfrm>
        </p:spPr>
        <p:txBody>
          <a:bodyPr>
            <a:normAutofit fontScale="62500" lnSpcReduction="20000"/>
          </a:bodyPr>
          <a:lstStyle/>
          <a:p>
            <a:r>
              <a:rPr lang="en-US" sz="5400" dirty="0"/>
              <a:t>Application</a:t>
            </a:r>
          </a:p>
          <a:p>
            <a:pPr lvl="1"/>
            <a:r>
              <a:rPr lang="en-US" dirty="0"/>
              <a:t>Must fill out application through Apply Texas.</a:t>
            </a:r>
          </a:p>
          <a:p>
            <a:r>
              <a:rPr lang="en-US" sz="5400" dirty="0"/>
              <a:t>Meet Deadlines</a:t>
            </a:r>
          </a:p>
          <a:p>
            <a:pPr lvl="1"/>
            <a:r>
              <a:rPr lang="en-US" dirty="0"/>
              <a:t>Must follow high school’s dates &amp; deadlines.</a:t>
            </a:r>
          </a:p>
          <a:p>
            <a:r>
              <a:rPr lang="en-US" sz="5400" dirty="0"/>
              <a:t>Permission</a:t>
            </a:r>
          </a:p>
          <a:p>
            <a:pPr lvl="1"/>
            <a:r>
              <a:rPr lang="en-US" dirty="0"/>
              <a:t>Must receive permission to take Dual Credit from high school counselor and parent.</a:t>
            </a:r>
          </a:p>
          <a:p>
            <a:r>
              <a:rPr lang="en-US" sz="5400" dirty="0"/>
              <a:t>Test Scores*</a:t>
            </a:r>
          </a:p>
          <a:p>
            <a:pPr lvl="1"/>
            <a:r>
              <a:rPr lang="en-US" dirty="0"/>
              <a:t>Must be </a:t>
            </a:r>
            <a:r>
              <a:rPr lang="en-US" dirty="0">
                <a:solidFill>
                  <a:srgbClr val="960000"/>
                </a:solidFill>
              </a:rPr>
              <a:t>college ready </a:t>
            </a:r>
            <a:r>
              <a:rPr lang="en-US" dirty="0"/>
              <a:t>to take academic college courses. </a:t>
            </a:r>
          </a:p>
          <a:p>
            <a:pPr marL="457200" lvl="1" indent="0">
              <a:buNone/>
            </a:pPr>
            <a:r>
              <a:rPr lang="en-US" dirty="0"/>
              <a:t>    *not required for career/</a:t>
            </a:r>
            <a:br>
              <a:rPr lang="en-US" dirty="0"/>
            </a:br>
            <a:r>
              <a:rPr lang="en-US" dirty="0"/>
              <a:t>      technical programs</a:t>
            </a:r>
          </a:p>
          <a:p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6F044D7F-CC3B-4179-A83E-BF558B20F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812" y="1447082"/>
            <a:ext cx="3698786" cy="4730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905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CF738F7-E8D4-46AA-B019-6419EA4C3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616351"/>
              </p:ext>
            </p:extLst>
          </p:nvPr>
        </p:nvGraphicFramePr>
        <p:xfrm>
          <a:off x="32084" y="0"/>
          <a:ext cx="12127834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2238">
                  <a:extLst>
                    <a:ext uri="{9D8B030D-6E8A-4147-A177-3AD203B41FA5}">
                      <a16:colId xmlns:a16="http://schemas.microsoft.com/office/drawing/2014/main" val="3024187373"/>
                    </a:ext>
                  </a:extLst>
                </a:gridCol>
                <a:gridCol w="2974750">
                  <a:extLst>
                    <a:ext uri="{9D8B030D-6E8A-4147-A177-3AD203B41FA5}">
                      <a16:colId xmlns:a16="http://schemas.microsoft.com/office/drawing/2014/main" val="3859251953"/>
                    </a:ext>
                  </a:extLst>
                </a:gridCol>
                <a:gridCol w="2717322">
                  <a:extLst>
                    <a:ext uri="{9D8B030D-6E8A-4147-A177-3AD203B41FA5}">
                      <a16:colId xmlns:a16="http://schemas.microsoft.com/office/drawing/2014/main" val="2001490351"/>
                    </a:ext>
                  </a:extLst>
                </a:gridCol>
                <a:gridCol w="2385590">
                  <a:extLst>
                    <a:ext uri="{9D8B030D-6E8A-4147-A177-3AD203B41FA5}">
                      <a16:colId xmlns:a16="http://schemas.microsoft.com/office/drawing/2014/main" val="1008142800"/>
                    </a:ext>
                  </a:extLst>
                </a:gridCol>
                <a:gridCol w="2047934">
                  <a:extLst>
                    <a:ext uri="{9D8B030D-6E8A-4147-A177-3AD203B41FA5}">
                      <a16:colId xmlns:a16="http://schemas.microsoft.com/office/drawing/2014/main" val="2471599132"/>
                    </a:ext>
                  </a:extLst>
                </a:gridCol>
              </a:tblGrid>
              <a:tr h="909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TEST</a:t>
                      </a:r>
                    </a:p>
                  </a:txBody>
                  <a:tcPr anchor="ctr">
                    <a:solidFill>
                      <a:srgbClr val="293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READING/WRITING</a:t>
                      </a:r>
                    </a:p>
                  </a:txBody>
                  <a:tcPr anchor="ctr">
                    <a:solidFill>
                      <a:srgbClr val="293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MATH SCORE</a:t>
                      </a:r>
                    </a:p>
                  </a:txBody>
                  <a:tcPr anchor="ctr">
                    <a:solidFill>
                      <a:srgbClr val="293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COMPOSITE</a:t>
                      </a:r>
                    </a:p>
                  </a:txBody>
                  <a:tcPr anchor="ctr">
                    <a:solidFill>
                      <a:srgbClr val="293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Validity</a:t>
                      </a:r>
                    </a:p>
                  </a:txBody>
                  <a:tcPr anchor="ctr">
                    <a:solidFill>
                      <a:srgbClr val="293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493825"/>
                  </a:ext>
                </a:extLst>
              </a:tr>
              <a:tr h="21495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TSIA2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Essay 5-8 with CRC 945-990 </a:t>
                      </a:r>
                      <a:r>
                        <a:rPr lang="en-US" sz="2000" b="1" dirty="0"/>
                        <a:t>OR</a:t>
                      </a:r>
                    </a:p>
                    <a:p>
                      <a:pPr algn="ctr"/>
                      <a:r>
                        <a:rPr lang="en-US" sz="2000" dirty="0"/>
                        <a:t>Essay 5-8 with CRC 910-944 AND NRS Level 5-6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CRC 950-990 </a:t>
                      </a:r>
                    </a:p>
                    <a:p>
                      <a:pPr algn="ctr"/>
                      <a:r>
                        <a:rPr lang="en-US" sz="2000" b="1" dirty="0"/>
                        <a:t>OR</a:t>
                      </a:r>
                    </a:p>
                    <a:p>
                      <a:pPr algn="ctr"/>
                      <a:r>
                        <a:rPr lang="en-US" sz="2000" dirty="0"/>
                        <a:t>CRC 910-949 AND NRS Level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4045643"/>
                  </a:ext>
                </a:extLst>
              </a:tr>
              <a:tr h="244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40 combined English and Reading</a:t>
                      </a:r>
                    </a:p>
                    <a:p>
                      <a:pPr algn="ctr"/>
                      <a:endParaRPr lang="en-US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Prior to 2/15/23:    19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22</a:t>
                      </a:r>
                    </a:p>
                    <a:p>
                      <a:pPr algn="ctr"/>
                      <a:endParaRPr lang="en-US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Prior to 2/15/23:    19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NA</a:t>
                      </a:r>
                    </a:p>
                    <a:p>
                      <a:endParaRPr lang="en-US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Prior to 2/15/23:   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 years from date of test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9988843"/>
                  </a:ext>
                </a:extLst>
              </a:tr>
              <a:tr h="13497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530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5 years from date of test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3344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312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38DA6-7AE2-4B96-8CCD-59CD750CF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Cost of Dual Credit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B064D-F7AF-4BB4-8B0D-9790376BD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924" y="1690688"/>
            <a:ext cx="11060151" cy="435133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b="0" dirty="0">
                <a:solidFill>
                  <a:srgbClr val="FF0000"/>
                </a:solidFill>
              </a:rPr>
              <a:t>Based on residency</a:t>
            </a:r>
          </a:p>
          <a:p>
            <a:pPr fontAlgn="base">
              <a:lnSpc>
                <a:spcPct val="120000"/>
              </a:lnSpc>
            </a:pPr>
            <a:r>
              <a:rPr lang="en-US" b="0" dirty="0"/>
              <a:t>One 3-credit-hour class:</a:t>
            </a:r>
          </a:p>
          <a:p>
            <a:pPr lvl="1" fontAlgn="base">
              <a:lnSpc>
                <a:spcPct val="120000"/>
              </a:lnSpc>
            </a:pPr>
            <a:r>
              <a:rPr lang="en-US" sz="4700" dirty="0"/>
              <a:t>$165 </a:t>
            </a:r>
            <a:r>
              <a:rPr lang="en-US" b="0" dirty="0"/>
              <a:t>Out-of-District ($55 per credit hour)</a:t>
            </a:r>
          </a:p>
          <a:p>
            <a:pPr lvl="1" fontAlgn="base">
              <a:lnSpc>
                <a:spcPct val="120000"/>
              </a:lnSpc>
            </a:pPr>
            <a:r>
              <a:rPr lang="en-US" sz="4700" dirty="0"/>
              <a:t>$330 </a:t>
            </a:r>
            <a:r>
              <a:rPr lang="en-US" b="0" dirty="0"/>
              <a:t>for 6 credit hours (Ex. ENGL 1301/1302 or HIST 1301/1302)</a:t>
            </a:r>
          </a:p>
          <a:p>
            <a:pPr>
              <a:lnSpc>
                <a:spcPct val="120000"/>
              </a:lnSpc>
            </a:pPr>
            <a:r>
              <a:rPr lang="en-US" b="0" dirty="0">
                <a:solidFill>
                  <a:srgbClr val="FF0000"/>
                </a:solidFill>
              </a:rPr>
              <a:t>Students also pay for textbooks and fees</a:t>
            </a:r>
            <a:r>
              <a:rPr lang="en-US" b="0" dirty="0"/>
              <a:t>, if applicable.</a:t>
            </a:r>
          </a:p>
          <a:p>
            <a:pPr>
              <a:lnSpc>
                <a:spcPct val="120000"/>
              </a:lnSpc>
            </a:pPr>
            <a:r>
              <a:rPr lang="en-US" dirty="0"/>
              <a:t>Students on the free/reduced lunch program take dual credit </a:t>
            </a:r>
            <a:br>
              <a:rPr lang="en-US" dirty="0"/>
            </a:br>
            <a:r>
              <a:rPr lang="en-US" u="sng" dirty="0"/>
              <a:t>at no cost</a:t>
            </a:r>
            <a:r>
              <a:rPr lang="en-US" dirty="0"/>
              <a:t>. </a:t>
            </a:r>
            <a:endParaRPr lang="en-US" b="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61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55284-2771-4AF4-9327-30BDFF1E1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637"/>
            <a:ext cx="10515600" cy="1325563"/>
          </a:xfrm>
        </p:spPr>
        <p:txBody>
          <a:bodyPr/>
          <a:lstStyle/>
          <a:p>
            <a:pPr algn="ctr"/>
            <a:r>
              <a:rPr lang="en-US" u="sng" dirty="0"/>
              <a:t>Scholarships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E90F6-49F5-4AF9-B3F7-E13A39CAD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154" y="1253068"/>
            <a:ext cx="11173691" cy="560493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Available only to students who are </a:t>
            </a:r>
            <a:r>
              <a:rPr lang="en-US" i="1" u="sng" dirty="0"/>
              <a:t>not</a:t>
            </a:r>
            <a:r>
              <a:rPr lang="en-US" dirty="0"/>
              <a:t> receiving Free/Reduced Grant.</a:t>
            </a:r>
            <a:endParaRPr lang="en-US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www.NCTC.edu/scholarships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  <a:p>
            <a:r>
              <a:rPr lang="en-US" dirty="0"/>
              <a:t>Application Window:</a:t>
            </a:r>
            <a:br>
              <a:rPr lang="en-US" dirty="0"/>
            </a:br>
            <a:r>
              <a:rPr lang="en-US" b="0" dirty="0"/>
              <a:t>Summer/Fall:  </a:t>
            </a:r>
            <a:r>
              <a:rPr lang="en-US" b="0" dirty="0">
                <a:solidFill>
                  <a:srgbClr val="C00000"/>
                </a:solidFill>
              </a:rPr>
              <a:t>February 1 – April 1 (priority), June 1 (final)</a:t>
            </a:r>
            <a:br>
              <a:rPr lang="en-US" b="0" dirty="0">
                <a:solidFill>
                  <a:srgbClr val="C00000"/>
                </a:solidFill>
              </a:rPr>
            </a:br>
            <a:r>
              <a:rPr lang="en-US" b="0" dirty="0"/>
              <a:t>Spring: </a:t>
            </a:r>
            <a:r>
              <a:rPr lang="en-US" b="0" dirty="0">
                <a:solidFill>
                  <a:srgbClr val="C00000"/>
                </a:solidFill>
              </a:rPr>
              <a:t>September 1 – October 15</a:t>
            </a:r>
            <a:br>
              <a:rPr lang="en-US" dirty="0"/>
            </a:br>
            <a:endParaRPr lang="en-US" dirty="0"/>
          </a:p>
          <a:p>
            <a:r>
              <a:rPr lang="en-US" dirty="0"/>
              <a:t>To access the application, follow the instructions below.</a:t>
            </a:r>
          </a:p>
          <a:p>
            <a:pPr lvl="1">
              <a:spcAft>
                <a:spcPts val="600"/>
              </a:spcAft>
            </a:pPr>
            <a:r>
              <a:rPr lang="en-US" b="0" dirty="0"/>
              <a:t>Log in to </a:t>
            </a:r>
            <a:r>
              <a:rPr lang="en-US" b="0" u="sng" dirty="0" err="1">
                <a:hlinkClick r:id="rId3"/>
              </a:rPr>
              <a:t>Onelogin</a:t>
            </a:r>
            <a:r>
              <a:rPr lang="en-US" b="0" dirty="0"/>
              <a:t> with your NCTC username and password.</a:t>
            </a:r>
          </a:p>
          <a:p>
            <a:pPr lvl="1">
              <a:spcAft>
                <a:spcPts val="600"/>
              </a:spcAft>
            </a:pPr>
            <a:r>
              <a:rPr lang="en-US" b="0" dirty="0"/>
              <a:t>Click on </a:t>
            </a:r>
            <a:r>
              <a:rPr lang="en-US" b="0" dirty="0" err="1"/>
              <a:t>myScholarships</a:t>
            </a:r>
            <a:r>
              <a:rPr lang="en-US" b="0" dirty="0"/>
              <a:t> app to complete the General Scholarship Application. Your application will be automatically matched to all scholarships for which you are eligible based on the criteria of the scholarship.</a:t>
            </a:r>
          </a:p>
          <a:p>
            <a:pPr lvl="1">
              <a:spcAft>
                <a:spcPts val="600"/>
              </a:spcAft>
            </a:pPr>
            <a:r>
              <a:rPr lang="en-US" b="0" dirty="0"/>
              <a:t>Review the </a:t>
            </a:r>
            <a:r>
              <a:rPr lang="en-US" b="0" u="sng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Scholarship Application Guide</a:t>
            </a:r>
            <a:r>
              <a:rPr lang="en-US" b="0" dirty="0"/>
              <a:t>  or watch our </a:t>
            </a:r>
            <a:br>
              <a:rPr lang="en-US" b="0" dirty="0"/>
            </a:br>
            <a:r>
              <a:rPr lang="en-US" b="0" u="sng" dirty="0">
                <a:solidFill>
                  <a:srgbClr val="002060"/>
                </a:solidFill>
                <a:hlinkClick r:id="rId5" tooltip="How to Apply for Scholarship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Apply for NCTC Foundation Scholarships</a:t>
            </a:r>
            <a:r>
              <a:rPr lang="en-US" b="0" dirty="0"/>
              <a:t> video for </a:t>
            </a:r>
            <a:br>
              <a:rPr lang="en-US" b="0" dirty="0"/>
            </a:br>
            <a:r>
              <a:rPr lang="en-US" b="0" dirty="0"/>
              <a:t>more information.</a:t>
            </a:r>
          </a:p>
          <a:p>
            <a:pPr lvl="1"/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*NOTE: Students applying </a:t>
            </a:r>
            <a:r>
              <a:rPr lang="en-US" u="sng" dirty="0"/>
              <a:t>after the priority deadline</a:t>
            </a:r>
            <a:r>
              <a:rPr lang="en-US" dirty="0"/>
              <a:t> will be considered</a:t>
            </a:r>
            <a:br>
              <a:rPr lang="en-US" dirty="0"/>
            </a:br>
            <a:r>
              <a:rPr lang="en-US" dirty="0"/>
              <a:t>only if funds are available. All students should </a:t>
            </a:r>
            <a:r>
              <a:rPr lang="en-US" u="sng" dirty="0"/>
              <a:t>set up a payment plan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u="sng" dirty="0"/>
              <a:t> while waiting for scholarship notification </a:t>
            </a:r>
            <a:r>
              <a:rPr lang="en-US" dirty="0"/>
              <a:t>to avoid being dropped.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6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D7910-0AA6-4BDE-AD30-6B4B5AD18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33" y="365125"/>
            <a:ext cx="11830756" cy="1325563"/>
          </a:xfrm>
        </p:spPr>
        <p:txBody>
          <a:bodyPr>
            <a:noAutofit/>
          </a:bodyPr>
          <a:lstStyle/>
          <a:p>
            <a:pPr algn="ctr"/>
            <a:r>
              <a:rPr lang="en-US" sz="4800" u="sng" dirty="0"/>
              <a:t>Dual Credit Admission and Enrollment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11086-D455-487D-8DB3-34211CE15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7649"/>
            <a:ext cx="8285922" cy="4675226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2400" dirty="0"/>
              <a:t>Contact your high school Dual Credit counselor with questions. </a:t>
            </a:r>
          </a:p>
          <a:p>
            <a:pPr marL="514350" indent="-514350">
              <a:buAutoNum type="arabicParenR"/>
            </a:pPr>
            <a:r>
              <a:rPr lang="en-US" sz="2400" dirty="0"/>
              <a:t>Add Dual Credit course to your course requests during registration in January. </a:t>
            </a:r>
          </a:p>
          <a:p>
            <a:pPr marL="514350" indent="-514350">
              <a:buAutoNum type="arabicParenR"/>
            </a:pPr>
            <a:r>
              <a:rPr lang="en-US" sz="2400" dirty="0"/>
              <a:t>Meet High School requirements for entry.</a:t>
            </a:r>
          </a:p>
          <a:p>
            <a:pPr marL="514350" indent="-514350">
              <a:buAutoNum type="arabicParenR"/>
            </a:pPr>
            <a:r>
              <a:rPr lang="en-US" sz="2400" dirty="0"/>
              <a:t>Pay Attention to the High School Dual Credit Webpage for information, dates, and deadlines! </a:t>
            </a:r>
          </a:p>
          <a:p>
            <a:pPr lvl="1"/>
            <a:r>
              <a:rPr lang="en-US" sz="2400" b="0" dirty="0"/>
              <a:t>Student/Parent Orientations are mandatory for some schools.</a:t>
            </a:r>
          </a:p>
          <a:p>
            <a:pPr lvl="1"/>
            <a:r>
              <a:rPr lang="en-US" sz="2400" b="0" dirty="0"/>
              <a:t>MHS Dual Credit website: https://</a:t>
            </a:r>
            <a:r>
              <a:rPr lang="en-US" sz="2400" b="0" dirty="0" err="1"/>
              <a:t>www.lisd.net</a:t>
            </a:r>
            <a:r>
              <a:rPr lang="en-US" sz="2400" b="0" dirty="0"/>
              <a:t>/Page/19919</a:t>
            </a:r>
          </a:p>
        </p:txBody>
      </p:sp>
    </p:spTree>
    <p:extLst>
      <p:ext uri="{BB962C8B-B14F-4D97-AF65-F5344CB8AC3E}">
        <p14:creationId xmlns:p14="http://schemas.microsoft.com/office/powerpoint/2010/main" val="408701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EC903B3-6ABB-482A-8897-0A19675BAF53}"/>
              </a:ext>
            </a:extLst>
          </p:cNvPr>
          <p:cNvSpPr txBox="1">
            <a:spLocks/>
          </p:cNvSpPr>
          <p:nvPr/>
        </p:nvSpPr>
        <p:spPr>
          <a:xfrm>
            <a:off x="838199" y="140419"/>
            <a:ext cx="10515600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ln>
                  <a:solidFill>
                    <a:srgbClr val="283C8E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dirty="0">
                <a:ln>
                  <a:noFill/>
                </a:ln>
                <a:solidFill>
                  <a:schemeClr val="tx1"/>
                </a:solidFill>
              </a:rPr>
              <a:t>Contacts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A50A8C-43D6-4B02-9AA6-9835F71E3283}"/>
              </a:ext>
            </a:extLst>
          </p:cNvPr>
          <p:cNvSpPr txBox="1">
            <a:spLocks/>
          </p:cNvSpPr>
          <p:nvPr/>
        </p:nvSpPr>
        <p:spPr>
          <a:xfrm>
            <a:off x="838199" y="900545"/>
            <a:ext cx="10350189" cy="5654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400" b="1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1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b="1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1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1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C00000"/>
                </a:solidFill>
              </a:rPr>
              <a:t>*High School Counselors are your first point of contact for Dual Credit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20A4F9-1DDD-F210-FB11-0052D8435995}"/>
              </a:ext>
            </a:extLst>
          </p:cNvPr>
          <p:cNvSpPr txBox="1"/>
          <p:nvPr/>
        </p:nvSpPr>
        <p:spPr>
          <a:xfrm>
            <a:off x="1630017" y="2017643"/>
            <a:ext cx="3707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Diane Mannion</a:t>
            </a:r>
            <a:b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 Success Coach, Dual Credit</a:t>
            </a:r>
            <a:b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Flower Mound</a:t>
            </a:r>
            <a:b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dmannion@nctc.edu</a:t>
            </a:r>
            <a:b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Direct: 972-899-8331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B3F1DD-59FC-4A0F-1BA1-1B77312F2FEA}"/>
              </a:ext>
            </a:extLst>
          </p:cNvPr>
          <p:cNvSpPr txBox="1"/>
          <p:nvPr/>
        </p:nvSpPr>
        <p:spPr>
          <a:xfrm>
            <a:off x="6211957" y="2027582"/>
            <a:ext cx="38365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Neena Johnson</a:t>
            </a:r>
            <a:b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MHS Counselor</a:t>
            </a: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Dual Credit Liaison</a:t>
            </a:r>
            <a:b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johnsonnj@lisd.net</a:t>
            </a:r>
            <a:b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Direct: 469-948-7024</a:t>
            </a:r>
          </a:p>
        </p:txBody>
      </p:sp>
    </p:spTree>
    <p:extLst>
      <p:ext uri="{BB962C8B-B14F-4D97-AF65-F5344CB8AC3E}">
        <p14:creationId xmlns:p14="http://schemas.microsoft.com/office/powerpoint/2010/main" val="47015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96A7D7-C616-47B3-95A9-82283B299001}"/>
              </a:ext>
            </a:extLst>
          </p:cNvPr>
          <p:cNvSpPr/>
          <p:nvPr/>
        </p:nvSpPr>
        <p:spPr>
          <a:xfrm>
            <a:off x="379248" y="2062976"/>
            <a:ext cx="11433504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6600">
                  <a:solidFill>
                    <a:srgbClr val="BF202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BF202F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THANK YOU!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321651-3B72-4F2A-9246-189B8B73B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711" y="6058327"/>
            <a:ext cx="1920577" cy="75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3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CA582-6EB9-4434-B262-A9D45F555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89" y="1514856"/>
            <a:ext cx="10515600" cy="109458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7300" u="sng" dirty="0"/>
              <a:t>Topics</a:t>
            </a:r>
            <a:br>
              <a:rPr lang="en-US" sz="7300" u="sng" dirty="0"/>
            </a:br>
            <a:br>
              <a:rPr lang="en-US" sz="6000" u="sng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D6EEE7-7C6F-4C75-A692-F390804AE13A}"/>
              </a:ext>
            </a:extLst>
          </p:cNvPr>
          <p:cNvSpPr txBox="1"/>
          <p:nvPr/>
        </p:nvSpPr>
        <p:spPr>
          <a:xfrm>
            <a:off x="2229555" y="1727611"/>
            <a:ext cx="7732889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9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What is Dual Credit?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9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9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Expectations of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9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Costs &amp; Payment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9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Enrollment Process</a:t>
            </a:r>
          </a:p>
        </p:txBody>
      </p:sp>
    </p:spTree>
    <p:extLst>
      <p:ext uri="{BB962C8B-B14F-4D97-AF65-F5344CB8AC3E}">
        <p14:creationId xmlns:p14="http://schemas.microsoft.com/office/powerpoint/2010/main" val="81277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DEAA4F9-2DB2-4E8E-B404-AAC000C3C3B9}"/>
              </a:ext>
            </a:extLst>
          </p:cNvPr>
          <p:cNvSpPr/>
          <p:nvPr/>
        </p:nvSpPr>
        <p:spPr>
          <a:xfrm>
            <a:off x="1880754" y="-630382"/>
            <a:ext cx="8430491" cy="8118764"/>
          </a:xfrm>
          <a:prstGeom prst="ellipse">
            <a:avLst/>
          </a:prstGeom>
          <a:solidFill>
            <a:srgbClr val="BE1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CBDA6DD-298F-4443-8CDE-2575464A1978}"/>
              </a:ext>
            </a:extLst>
          </p:cNvPr>
          <p:cNvSpPr txBox="1">
            <a:spLocks/>
          </p:cNvSpPr>
          <p:nvPr/>
        </p:nvSpPr>
        <p:spPr>
          <a:xfrm>
            <a:off x="2064326" y="138533"/>
            <a:ext cx="8063345" cy="20504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u="sng" dirty="0">
                <a:solidFill>
                  <a:schemeClr val="bg1"/>
                </a:solidFill>
                <a:latin typeface="+mn-lt"/>
              </a:rPr>
              <a:t>Dual Credit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Earn college and high school credit simultaneously</a:t>
            </a:r>
          </a:p>
          <a:p>
            <a:pPr algn="ctr"/>
            <a:endParaRPr lang="en-US" sz="4000" b="1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+mn-lt"/>
              </a:rPr>
              <a:t>Take ENGL 1301/1302</a:t>
            </a:r>
          </a:p>
          <a:p>
            <a:pPr algn="ctr"/>
            <a:endParaRPr lang="en-US" sz="4000" b="1" dirty="0">
              <a:solidFill>
                <a:schemeClr val="bg1"/>
              </a:solidFill>
              <a:latin typeface="+mn-lt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+mn-lt"/>
              </a:rPr>
              <a:t>AND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4D2FB42-C258-4357-908A-8DE23EE6D8EB}"/>
              </a:ext>
            </a:extLst>
          </p:cNvPr>
          <p:cNvSpPr txBox="1">
            <a:spLocks/>
          </p:cNvSpPr>
          <p:nvPr/>
        </p:nvSpPr>
        <p:spPr>
          <a:xfrm>
            <a:off x="27708" y="5271911"/>
            <a:ext cx="4073236" cy="186487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+mn-lt"/>
              </a:rPr>
              <a:t>Fulfills HS English requirement</a:t>
            </a:r>
          </a:p>
          <a:p>
            <a:pPr algn="ctr"/>
            <a:endParaRPr lang="en-US" sz="4000" b="1" dirty="0">
              <a:solidFill>
                <a:schemeClr val="bg1"/>
              </a:solidFill>
              <a:latin typeface="+mn-lt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+mn-lt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+mn-lt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026D069-086E-4CFE-B1EB-1AF90AC39264}"/>
              </a:ext>
            </a:extLst>
          </p:cNvPr>
          <p:cNvSpPr txBox="1">
            <a:spLocks/>
          </p:cNvSpPr>
          <p:nvPr/>
        </p:nvSpPr>
        <p:spPr>
          <a:xfrm>
            <a:off x="7909211" y="5181600"/>
            <a:ext cx="4436920" cy="195518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6-credit hours college English</a:t>
            </a:r>
          </a:p>
          <a:p>
            <a:pPr algn="ctr"/>
            <a:endParaRPr lang="en-U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C438BA2F-BC6D-4EDF-ACA2-2AE55E4E620D}"/>
              </a:ext>
            </a:extLst>
          </p:cNvPr>
          <p:cNvSpPr/>
          <p:nvPr/>
        </p:nvSpPr>
        <p:spPr>
          <a:xfrm rot="18539174" flipH="1">
            <a:off x="7134666" y="3651476"/>
            <a:ext cx="1314286" cy="185439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EA642F09-997D-471E-B8FD-6EF73C5198FE}"/>
              </a:ext>
            </a:extLst>
          </p:cNvPr>
          <p:cNvSpPr/>
          <p:nvPr/>
        </p:nvSpPr>
        <p:spPr>
          <a:xfrm rot="3060826">
            <a:off x="3931550" y="3666837"/>
            <a:ext cx="1339156" cy="182366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7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9B1BC-A48D-4ABD-95FF-D44F53559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255"/>
            <a:ext cx="10515600" cy="1325563"/>
          </a:xfrm>
        </p:spPr>
        <p:txBody>
          <a:bodyPr/>
          <a:lstStyle/>
          <a:p>
            <a:r>
              <a:rPr lang="en-US" u="sng" dirty="0"/>
              <a:t>Important Differences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46310-4BDD-498B-8418-4FF01D7938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7933" y="1491818"/>
            <a:ext cx="5181600" cy="435133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4200"/>
              </a:spcBef>
              <a:buNone/>
            </a:pPr>
            <a:r>
              <a:rPr lang="en-US" sz="6600" u="sng" dirty="0"/>
              <a:t>High School</a:t>
            </a:r>
          </a:p>
          <a:p>
            <a:pPr>
              <a:lnSpc>
                <a:spcPct val="100000"/>
              </a:lnSpc>
              <a:spcBef>
                <a:spcPts val="4200"/>
              </a:spcBef>
            </a:pPr>
            <a:r>
              <a:rPr lang="en-US" dirty="0"/>
              <a:t>High School is </a:t>
            </a:r>
            <a:r>
              <a:rPr lang="en-US" dirty="0">
                <a:solidFill>
                  <a:srgbClr val="FF0000"/>
                </a:solidFill>
              </a:rPr>
              <a:t>free</a:t>
            </a:r>
            <a:r>
              <a:rPr lang="en-US" dirty="0"/>
              <a:t>.</a:t>
            </a:r>
          </a:p>
          <a:p>
            <a:pPr>
              <a:spcAft>
                <a:spcPts val="1200"/>
              </a:spcAft>
            </a:pPr>
            <a:r>
              <a:rPr lang="en-US" dirty="0"/>
              <a:t>High School textbooks are free.</a:t>
            </a:r>
          </a:p>
          <a:p>
            <a:r>
              <a:rPr lang="en-US" dirty="0"/>
              <a:t>Parent/Teacher Conferences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FF0000"/>
                </a:solidFill>
              </a:rPr>
              <a:t>Set grade structure</a:t>
            </a:r>
          </a:p>
          <a:p>
            <a:pPr>
              <a:spcAft>
                <a:spcPts val="1200"/>
              </a:spcAft>
            </a:pPr>
            <a:r>
              <a:rPr lang="en-US" dirty="0"/>
              <a:t>504/Special Education modifications        and accommodations</a:t>
            </a:r>
          </a:p>
          <a:p>
            <a:r>
              <a:rPr lang="en-US" dirty="0"/>
              <a:t>Class content = </a:t>
            </a:r>
            <a:r>
              <a:rPr lang="en-US" dirty="0">
                <a:solidFill>
                  <a:srgbClr val="FF0000"/>
                </a:solidFill>
              </a:rPr>
              <a:t>high school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644940-BB45-4D9B-8AF2-0BA4DDBA6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2190" y="1352823"/>
            <a:ext cx="6165273" cy="486612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spcBef>
                <a:spcPts val="4200"/>
              </a:spcBef>
              <a:buNone/>
            </a:pPr>
            <a:r>
              <a:rPr lang="en-US" sz="6600" u="sng" dirty="0"/>
              <a:t>College</a:t>
            </a:r>
          </a:p>
          <a:p>
            <a:pPr>
              <a:spcBef>
                <a:spcPts val="4200"/>
              </a:spcBef>
            </a:pPr>
            <a:r>
              <a:rPr lang="en-US" dirty="0"/>
              <a:t>Student </a:t>
            </a:r>
            <a:r>
              <a:rPr lang="en-US" dirty="0">
                <a:solidFill>
                  <a:srgbClr val="FF0000"/>
                </a:solidFill>
              </a:rPr>
              <a:t>pays tuition </a:t>
            </a:r>
            <a:r>
              <a:rPr lang="en-US" dirty="0"/>
              <a:t>for each class.</a:t>
            </a:r>
          </a:p>
          <a:p>
            <a:r>
              <a:rPr lang="en-US" dirty="0"/>
              <a:t>College textbooks must be purchased.</a:t>
            </a:r>
          </a:p>
          <a:p>
            <a:r>
              <a:rPr lang="en-US" dirty="0">
                <a:solidFill>
                  <a:srgbClr val="FF0000"/>
                </a:solidFill>
              </a:rPr>
              <a:t>No</a:t>
            </a:r>
            <a:r>
              <a:rPr lang="en-US" dirty="0"/>
              <a:t> Parent/Teacher Conferences</a:t>
            </a:r>
          </a:p>
          <a:p>
            <a:r>
              <a:rPr lang="en-US" dirty="0"/>
              <a:t>Grade structures are different per instructor</a:t>
            </a:r>
          </a:p>
          <a:p>
            <a:r>
              <a:rPr lang="en-US" dirty="0"/>
              <a:t>504/Special Education – You must schedule an appointment with our OSD Department for accommodations.</a:t>
            </a:r>
          </a:p>
          <a:p>
            <a:r>
              <a:rPr lang="en-US" dirty="0"/>
              <a:t>Academic readiness does not equal maturity to grasp adult content matter discussed in college classes.</a:t>
            </a:r>
          </a:p>
          <a:p>
            <a:r>
              <a:rPr lang="en-US" dirty="0"/>
              <a:t>Courses are </a:t>
            </a:r>
            <a:r>
              <a:rPr lang="en-US" dirty="0">
                <a:solidFill>
                  <a:srgbClr val="FF0000"/>
                </a:solidFill>
              </a:rPr>
              <a:t>more rigorous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25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9B1BC-A48D-4ABD-95FF-D44F53559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AP Versus Dual Credit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46310-4BDD-498B-8418-4FF01D7938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2110" y="1825625"/>
            <a:ext cx="5181600" cy="435133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4200"/>
              </a:spcBef>
              <a:buNone/>
            </a:pPr>
            <a:r>
              <a:rPr lang="en-US" sz="6600" u="sng" dirty="0"/>
              <a:t>Advanced Placement</a:t>
            </a:r>
          </a:p>
          <a:p>
            <a:r>
              <a:rPr lang="en-US" dirty="0"/>
              <a:t>Taught by certified AP high school faculty.</a:t>
            </a:r>
          </a:p>
          <a:p>
            <a:r>
              <a:rPr lang="en-US" dirty="0">
                <a:solidFill>
                  <a:srgbClr val="FF0000"/>
                </a:solidFill>
              </a:rPr>
              <a:t>Must pass exam at the end of the year to earn college credit</a:t>
            </a:r>
            <a:r>
              <a:rPr lang="en-US" dirty="0"/>
              <a:t>.</a:t>
            </a:r>
          </a:p>
          <a:p>
            <a:r>
              <a:rPr lang="en-US" dirty="0"/>
              <a:t>Credit is determined by individual universities.</a:t>
            </a:r>
          </a:p>
          <a:p>
            <a:r>
              <a:rPr lang="en-US" dirty="0"/>
              <a:t>Transferability depends on receiving institution.</a:t>
            </a:r>
          </a:p>
          <a:p>
            <a:r>
              <a:rPr lang="en-US" dirty="0"/>
              <a:t>Most universities limit the # of AP courses they will accept.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644940-BB45-4D9B-8AF2-0BA4DDBA6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8291" y="1825625"/>
            <a:ext cx="5451932" cy="4866121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spcBef>
                <a:spcPts val="4200"/>
              </a:spcBef>
              <a:buNone/>
            </a:pPr>
            <a:r>
              <a:rPr lang="en-US" sz="6600" u="sng" dirty="0"/>
              <a:t>Dual Credit</a:t>
            </a:r>
          </a:p>
          <a:p>
            <a:r>
              <a:rPr lang="en-US" dirty="0"/>
              <a:t>Taught by faculty with master’s degrees</a:t>
            </a:r>
          </a:p>
          <a:p>
            <a:r>
              <a:rPr lang="en-US" dirty="0"/>
              <a:t>Taught on college campus, online, or at high school</a:t>
            </a:r>
          </a:p>
          <a:p>
            <a:r>
              <a:rPr lang="en-US" dirty="0"/>
              <a:t>Guaranteed college credit upon passing class</a:t>
            </a:r>
          </a:p>
          <a:p>
            <a:r>
              <a:rPr lang="en-US" dirty="0">
                <a:solidFill>
                  <a:srgbClr val="FF0000"/>
                </a:solidFill>
              </a:rPr>
              <a:t>Dual Credit is college!</a:t>
            </a:r>
          </a:p>
        </p:txBody>
      </p:sp>
    </p:spTree>
    <p:extLst>
      <p:ext uri="{BB962C8B-B14F-4D97-AF65-F5344CB8AC3E}">
        <p14:creationId xmlns:p14="http://schemas.microsoft.com/office/powerpoint/2010/main" val="165242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BEDF2-A9FD-4A59-8486-3961E7CE8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What are the Benefits?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088ED20-BFE8-4394-8F6C-AECBF851E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8205439" cy="4865108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Experience </a:t>
            </a:r>
            <a:r>
              <a:rPr lang="en-US" dirty="0">
                <a:solidFill>
                  <a:srgbClr val="FF0000"/>
                </a:solidFill>
              </a:rPr>
              <a:t>college rigor </a:t>
            </a:r>
            <a:r>
              <a:rPr lang="en-US" dirty="0"/>
              <a:t>while still in high school.</a:t>
            </a:r>
          </a:p>
          <a:p>
            <a:r>
              <a:rPr lang="en-US" u="sng" dirty="0"/>
              <a:t>Transition smoothly </a:t>
            </a:r>
            <a:r>
              <a:rPr lang="en-US" dirty="0"/>
              <a:t>between</a:t>
            </a:r>
            <a:br>
              <a:rPr lang="en-US" dirty="0"/>
            </a:br>
            <a:r>
              <a:rPr lang="en-US" dirty="0"/>
              <a:t>high school &amp; college.</a:t>
            </a:r>
          </a:p>
          <a:p>
            <a:r>
              <a:rPr lang="en-US" dirty="0"/>
              <a:t>Get a head start on college core </a:t>
            </a:r>
            <a:br>
              <a:rPr lang="en-US" dirty="0"/>
            </a:br>
            <a:r>
              <a:rPr lang="en-US" dirty="0"/>
              <a:t>curriculum to </a:t>
            </a:r>
            <a:r>
              <a:rPr lang="en-US" dirty="0">
                <a:solidFill>
                  <a:srgbClr val="FF0000"/>
                </a:solidFill>
              </a:rPr>
              <a:t>complete a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postsecondary degree faster.</a:t>
            </a:r>
          </a:p>
          <a:p>
            <a:r>
              <a:rPr lang="en-US" u="sng" dirty="0"/>
              <a:t>Save money.</a:t>
            </a:r>
          </a:p>
          <a:p>
            <a:r>
              <a:rPr lang="en-US" dirty="0"/>
              <a:t>Smaller class sizes. </a:t>
            </a:r>
          </a:p>
          <a:p>
            <a:r>
              <a:rPr lang="en-US" dirty="0"/>
              <a:t>Excellent, devoted instructors. </a:t>
            </a:r>
          </a:p>
          <a:p>
            <a:r>
              <a:rPr lang="en-US" dirty="0"/>
              <a:t>Caring and committed Dual </a:t>
            </a:r>
            <a:br>
              <a:rPr lang="en-US" dirty="0"/>
            </a:br>
            <a:r>
              <a:rPr lang="en-US" dirty="0"/>
              <a:t>Credit team.</a:t>
            </a:r>
          </a:p>
          <a:p>
            <a:r>
              <a:rPr lang="en-US" dirty="0">
                <a:solidFill>
                  <a:schemeClr val="bg1"/>
                </a:solidFill>
              </a:rPr>
              <a:t>Understand the college process. </a:t>
            </a:r>
          </a:p>
          <a:p>
            <a:r>
              <a:rPr lang="en-US" u="sng" dirty="0"/>
              <a:t>Transfer credits earned in high school </a:t>
            </a:r>
            <a:r>
              <a:rPr lang="en-US" dirty="0"/>
              <a:t>to Texas public colleges</a:t>
            </a:r>
            <a:br>
              <a:rPr lang="en-US" dirty="0"/>
            </a:br>
            <a:r>
              <a:rPr lang="en-US" dirty="0"/>
              <a:t>and universities.</a:t>
            </a:r>
          </a:p>
        </p:txBody>
      </p:sp>
      <p:pic>
        <p:nvPicPr>
          <p:cNvPr id="4" name="Picture 2" descr="http://nctc.site/_images/registration/registration-imoprtant-dates.jpg">
            <a:extLst>
              <a:ext uri="{FF2B5EF4-FFF2-40B4-BE49-F238E27FC236}">
                <a16:creationId xmlns:a16="http://schemas.microsoft.com/office/drawing/2014/main" id="{A3782E96-CC0B-410B-AC1F-26D2C1862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347" y="2379831"/>
            <a:ext cx="5927827" cy="2963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33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839B5-7283-4AE3-948D-19E5389D1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Transferability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D15D5-9255-444A-B67B-81BD0B6E9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8898" y="1690688"/>
            <a:ext cx="6423102" cy="466725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Core curriculum fully transferable to Texas Public Universities.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Check </a:t>
            </a:r>
            <a:r>
              <a:rPr lang="en-US" dirty="0">
                <a:hlinkClick r:id="rId2"/>
              </a:rPr>
              <a:t>www.TCCNS.ORG</a:t>
            </a:r>
            <a:r>
              <a:rPr lang="en-US" dirty="0"/>
              <a:t> (</a:t>
            </a:r>
            <a:r>
              <a:rPr lang="en-US" sz="3200" dirty="0"/>
              <a:t>Texas Common Core Numbering System)  </a:t>
            </a:r>
            <a:r>
              <a:rPr lang="en-US" dirty="0"/>
              <a:t>for transferability.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Out-of-state and private schools may accept credits as well. Check with the receiving institution to verify transferability.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is the student’s responsibility to verify transfer credits with the receiving institution.</a:t>
            </a:r>
          </a:p>
          <a:p>
            <a:endParaRPr lang="en-US" dirty="0"/>
          </a:p>
        </p:txBody>
      </p:sp>
      <p:pic>
        <p:nvPicPr>
          <p:cNvPr id="4" name="Picture 2" descr="College Resources / Texas Four Year Colleges">
            <a:extLst>
              <a:ext uri="{FF2B5EF4-FFF2-40B4-BE49-F238E27FC236}">
                <a16:creationId xmlns:a16="http://schemas.microsoft.com/office/drawing/2014/main" id="{F6AFF10D-B107-4424-B57D-5058A1252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31" y="1690688"/>
            <a:ext cx="5181600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43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8A3DF-0D3E-4E4F-86BB-91BFCEB67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05" y="-934213"/>
            <a:ext cx="5128862" cy="2326058"/>
          </a:xfrm>
        </p:spPr>
        <p:txBody>
          <a:bodyPr>
            <a:normAutofit/>
          </a:bodyPr>
          <a:lstStyle/>
          <a:p>
            <a:r>
              <a:rPr lang="en-US" sz="4000" dirty="0"/>
              <a:t>Things you need to </a:t>
            </a:r>
            <a:r>
              <a:rPr lang="en-US" sz="4000" u="sng" dirty="0"/>
              <a:t>prepare for college</a:t>
            </a:r>
            <a:r>
              <a:rPr lang="en-US" sz="4000" dirty="0"/>
              <a:t>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C1BDA3-8817-4FA5-BA4E-C794D6DD8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04025"/>
            <a:ext cx="4343399" cy="532189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Problem-solving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Self-motivation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Maturity to handle college subject matter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Strong time-management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Sacrifices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Study habits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Responsibility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Attention to detail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Dual Credit deadline dates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D9D1F0-6E65-4389-A7EE-21ABC5F1E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92"/>
          <a:stretch/>
        </p:blipFill>
        <p:spPr>
          <a:xfrm>
            <a:off x="5885985" y="608688"/>
            <a:ext cx="5466227" cy="56406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250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8D131-B74E-4E17-BBCE-B9CCE7EB9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4876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4400" u="sng" dirty="0"/>
              <a:t>What is Expected from Dual Credit Students?</a:t>
            </a:r>
            <a:endParaRPr lang="en-US" sz="40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D88B9-A8FD-459B-AC2D-5C8FE0D01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289" y="1400439"/>
            <a:ext cx="11153422" cy="4667250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Communicate – </a:t>
            </a:r>
            <a:r>
              <a:rPr lang="en-US" b="0" dirty="0"/>
              <a:t>Students must be self-advocates with instructors, as well as communicating needs with Dual Credit liaison. </a:t>
            </a:r>
          </a:p>
          <a:p>
            <a:pPr>
              <a:spcAft>
                <a:spcPts val="1200"/>
              </a:spcAft>
            </a:pPr>
            <a:r>
              <a:rPr lang="en-US" dirty="0"/>
              <a:t>FERPA – </a:t>
            </a:r>
            <a:r>
              <a:rPr lang="en-US" b="0" dirty="0"/>
              <a:t>Students own their academic record regardless of age.</a:t>
            </a:r>
          </a:p>
          <a:p>
            <a:pPr>
              <a:spcAft>
                <a:spcPts val="1200"/>
              </a:spcAft>
            </a:pPr>
            <a:r>
              <a:rPr lang="en-US" dirty="0"/>
              <a:t>Syllabus – </a:t>
            </a:r>
            <a:r>
              <a:rPr lang="en-US" b="0" dirty="0"/>
              <a:t>All instructions / due dates are on the syllabus.</a:t>
            </a:r>
          </a:p>
          <a:p>
            <a:pPr>
              <a:spcAft>
                <a:spcPts val="1200"/>
              </a:spcAft>
            </a:pPr>
            <a:r>
              <a:rPr lang="en-US" dirty="0"/>
              <a:t>Attend Class – </a:t>
            </a:r>
            <a:r>
              <a:rPr lang="en-US" b="0" dirty="0"/>
              <a:t>No excused absences in college.</a:t>
            </a:r>
          </a:p>
          <a:p>
            <a:pPr>
              <a:spcAft>
                <a:spcPts val="1200"/>
              </a:spcAft>
            </a:pPr>
            <a:r>
              <a:rPr lang="en-US" dirty="0"/>
              <a:t>C or Higher – </a:t>
            </a:r>
            <a:r>
              <a:rPr lang="en-US" b="0" dirty="0"/>
              <a:t>In all classes to continue Dual Credit. 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dirty="0"/>
              <a:t>Follow College Guidelines/Procedures – </a:t>
            </a:r>
            <a:r>
              <a:rPr lang="en-US" b="0" dirty="0"/>
              <a:t>Student code of conduct and Title IX requirements</a:t>
            </a:r>
          </a:p>
        </p:txBody>
      </p:sp>
    </p:spTree>
    <p:extLst>
      <p:ext uri="{BB962C8B-B14F-4D97-AF65-F5344CB8AC3E}">
        <p14:creationId xmlns:p14="http://schemas.microsoft.com/office/powerpoint/2010/main" val="124707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2060"/>
      </a:hlink>
      <a:folHlink>
        <a:srgbClr val="6F3B5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1169</Words>
  <Application>Microsoft Macintosh PowerPoint</Application>
  <PresentationFormat>Widescreen</PresentationFormat>
  <Paragraphs>161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Segoe UI</vt:lpstr>
      <vt:lpstr>Segoe UI Semibold</vt:lpstr>
      <vt:lpstr>Office Theme</vt:lpstr>
      <vt:lpstr>PowerPoint Presentation</vt:lpstr>
      <vt:lpstr>Topics   </vt:lpstr>
      <vt:lpstr>PowerPoint Presentation</vt:lpstr>
      <vt:lpstr>Important Differences</vt:lpstr>
      <vt:lpstr>AP Versus Dual Credit</vt:lpstr>
      <vt:lpstr>What are the Benefits?</vt:lpstr>
      <vt:lpstr>Transferability</vt:lpstr>
      <vt:lpstr>Things you need to prepare for college:</vt:lpstr>
      <vt:lpstr>What is Expected from Dual Credit Students?</vt:lpstr>
      <vt:lpstr>What is Expected from Dual Credit Students?</vt:lpstr>
      <vt:lpstr>Planning Dual Credit Classes</vt:lpstr>
      <vt:lpstr>How to Qualify for Dual Credit</vt:lpstr>
      <vt:lpstr>PowerPoint Presentation</vt:lpstr>
      <vt:lpstr>Cost of Dual Credit</vt:lpstr>
      <vt:lpstr>Scholarships</vt:lpstr>
      <vt:lpstr>Dual Credit Admission and Enrollment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 Dobbs</dc:creator>
  <cp:lastModifiedBy>Johnson, Neena</cp:lastModifiedBy>
  <cp:revision>78</cp:revision>
  <dcterms:created xsi:type="dcterms:W3CDTF">2022-07-13T21:48:36Z</dcterms:created>
  <dcterms:modified xsi:type="dcterms:W3CDTF">2024-11-14T03:09:42Z</dcterms:modified>
</cp:coreProperties>
</file>