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7" r:id="rId2"/>
    <p:sldId id="257" r:id="rId3"/>
    <p:sldId id="258" r:id="rId4"/>
    <p:sldId id="288" r:id="rId5"/>
    <p:sldId id="281" r:id="rId6"/>
    <p:sldId id="259" r:id="rId7"/>
    <p:sldId id="270" r:id="rId8"/>
    <p:sldId id="284" r:id="rId9"/>
    <p:sldId id="272" r:id="rId10"/>
    <p:sldId id="286" r:id="rId11"/>
    <p:sldId id="282" r:id="rId12"/>
    <p:sldId id="283" r:id="rId13"/>
    <p:sldId id="278" r:id="rId14"/>
    <p:sldId id="28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81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B7C0B-2C99-4822-A1BF-1132E8BD71A4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59B03-058F-411F-A4F4-C7D62FDE33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542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2F004-438D-4F37-B38D-CF273C22EC9B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E1B23-B406-42EB-AD76-7015CB91FA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354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E1B23-B406-42EB-AD76-7015CB91FA5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3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1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9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4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9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40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74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27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2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7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4FF1-903C-42ED-826C-9CDC1DBFAB4A}" type="datetimeFigureOut">
              <a:rPr lang="en-US" smtClean="0"/>
              <a:pPr/>
              <a:t>10/7/15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96E92-D47C-4D1B-90E6-AA6346E5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71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7" Type="http://schemas.openxmlformats.org/officeDocument/2006/relationships/image" Target="../media/image7.wmf"/><Relationship Id="rId8" Type="http://schemas.openxmlformats.org/officeDocument/2006/relationships/image" Target="../media/image8.wmf"/><Relationship Id="rId9" Type="http://schemas.openxmlformats.org/officeDocument/2006/relationships/image" Target="../media/image9.png"/><Relationship Id="rId10" Type="http://schemas.openxmlformats.org/officeDocument/2006/relationships/image" Target="../media/image10.wmf"/><Relationship Id="rId11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ystemic reac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2963" y="571500"/>
            <a:ext cx="7458075" cy="59664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602159"/>
            <a:ext cx="624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Georgia" pitchFamily="18" charset="0"/>
              </a:rPr>
              <a:t>Life Threatening</a:t>
            </a:r>
            <a:endParaRPr lang="en-US" sz="44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Action Plan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447800"/>
            <a:ext cx="4037251" cy="5293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34935"/>
            <a:ext cx="4114800" cy="5317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if a reaction occurs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Administer the epi-pen as quickly as possible.</a:t>
            </a:r>
          </a:p>
          <a:p>
            <a:r>
              <a:rPr lang="en-US" dirty="0" smtClean="0"/>
              <a:t>If the only epi-pen is in the clinic,  contact the RN immediately</a:t>
            </a:r>
          </a:p>
          <a:p>
            <a:r>
              <a:rPr lang="en-US" dirty="0" smtClean="0"/>
              <a:t>Call 911.</a:t>
            </a:r>
          </a:p>
          <a:p>
            <a:r>
              <a:rPr lang="en-US" dirty="0" smtClean="0"/>
              <a:t>Call the parents.</a:t>
            </a:r>
          </a:p>
          <a:p>
            <a:r>
              <a:rPr lang="en-US" dirty="0" smtClean="0"/>
              <a:t>Those involved will complete the Report of Epinephrine Administration and submit to the building administrator and the Supervisor of Health Services.</a:t>
            </a:r>
          </a:p>
          <a:p>
            <a:r>
              <a:rPr lang="en-US" dirty="0" smtClean="0"/>
              <a:t>Debrief and adjust the EAP as needed.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5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the Epi-pen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Please watch the video that follows for a demonstration on how to use the Epi-pen.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15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 imperative that we avoid: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Endangering</a:t>
            </a:r>
          </a:p>
          <a:p>
            <a:r>
              <a:rPr lang="en-US" dirty="0" smtClean="0"/>
              <a:t>Isolating</a:t>
            </a:r>
          </a:p>
          <a:p>
            <a:r>
              <a:rPr lang="en-US" dirty="0" smtClean="0"/>
              <a:t>Stigmatizing</a:t>
            </a:r>
          </a:p>
          <a:p>
            <a:r>
              <a:rPr lang="en-US" dirty="0" smtClean="0"/>
              <a:t>Or harassing </a:t>
            </a:r>
          </a:p>
          <a:p>
            <a:pPr>
              <a:buNone/>
            </a:pPr>
            <a:r>
              <a:rPr lang="en-US" dirty="0" smtClean="0"/>
              <a:t>the student with food allergies.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8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odern No. 20" pitchFamily="18" charset="0"/>
              </a:rPr>
              <a:t>Thank You for helping to keep our students safe!</a:t>
            </a:r>
            <a:endParaRPr lang="en-US" dirty="0">
              <a:latin typeface="Modern No. 20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Documents and Settings\vincelette\Local Settings\Temporary Internet Files\Content.IE5\O4VGO14C\MP90043932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514600"/>
            <a:ext cx="4377018" cy="34015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318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Food Allergy?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The immune system mistakes the  food protein as “bad” and releases chemicals, including histamines that result in physical symptoms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Symptoms include hives, swelling, trouble breathing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efinition_Allerg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276600"/>
            <a:ext cx="3810000" cy="217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002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CDC currently estimates that four out of every 100 kids have a food allergy with prevalence increasing.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Although we can be allergic to any food, eight foods cause 90% of food allergies in the United States</a:t>
            </a:r>
          </a:p>
          <a:p>
            <a:pPr lvl="1"/>
            <a:r>
              <a:rPr lang="en-US" dirty="0" smtClean="0"/>
              <a:t>Milk, eggs, tree nuts, peanuts, wheat, soy , fish and shellfish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39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Although we can be allergic to any food, eight foods cause 90% of food allergies in the United States</a:t>
            </a:r>
          </a:p>
          <a:p>
            <a:pPr lvl="1"/>
            <a:r>
              <a:rPr lang="en-US" dirty="0" smtClean="0"/>
              <a:t>Milk, eggs, tree nuts, peanuts, wheat, soy , fish and shellfish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Documents and Settings\vincelette\Local Settings\Temporary Internet Files\Content.IE5\8L1YYMFD\MC90025076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648200"/>
            <a:ext cx="1379432" cy="1676400"/>
          </a:xfrm>
          <a:prstGeom prst="rect">
            <a:avLst/>
          </a:prstGeom>
          <a:noFill/>
        </p:spPr>
      </p:pic>
      <p:pic>
        <p:nvPicPr>
          <p:cNvPr id="1027" name="Picture 3" descr="C:\Documents and Settings\vincelette\Local Settings\Temporary Internet Files\Content.IE5\YE3DU3GD\MC90044177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181600"/>
            <a:ext cx="1676400" cy="1676400"/>
          </a:xfrm>
          <a:prstGeom prst="rect">
            <a:avLst/>
          </a:prstGeom>
          <a:noFill/>
        </p:spPr>
      </p:pic>
      <p:pic>
        <p:nvPicPr>
          <p:cNvPr id="1029" name="Picture 5" descr="C:\Documents and Settings\vincelette\Local Settings\Temporary Internet Files\Content.IE5\QW663RP1\MC90029057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5029200"/>
            <a:ext cx="1413746" cy="1447800"/>
          </a:xfrm>
          <a:prstGeom prst="rect">
            <a:avLst/>
          </a:prstGeom>
          <a:noFill/>
        </p:spPr>
      </p:pic>
      <p:pic>
        <p:nvPicPr>
          <p:cNvPr id="1030" name="Picture 6" descr="C:\Documents and Settings\vincelette\Local Settings\Temporary Internet Files\Content.IE5\KFDVBMID\MC90033032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4038600"/>
            <a:ext cx="1816729" cy="956650"/>
          </a:xfrm>
          <a:prstGeom prst="rect">
            <a:avLst/>
          </a:prstGeom>
          <a:noFill/>
        </p:spPr>
      </p:pic>
      <p:pic>
        <p:nvPicPr>
          <p:cNvPr id="1031" name="Picture 7" descr="C:\Documents and Settings\vincelette\Local Settings\Temporary Internet Files\Content.IE5\M71VRZCZ\MC90015119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5181600"/>
            <a:ext cx="1368857" cy="943874"/>
          </a:xfrm>
          <a:prstGeom prst="rect">
            <a:avLst/>
          </a:prstGeom>
          <a:noFill/>
        </p:spPr>
      </p:pic>
      <p:pic>
        <p:nvPicPr>
          <p:cNvPr id="1032" name="Picture 8" descr="C:\Documents and Settings\vincelette\Local Settings\Temporary Internet Files\Content.IE5\BCLG9YOE\MC90002373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05600" y="5715000"/>
            <a:ext cx="790542" cy="565709"/>
          </a:xfrm>
          <a:prstGeom prst="rect">
            <a:avLst/>
          </a:prstGeom>
          <a:noFill/>
        </p:spPr>
      </p:pic>
      <p:pic>
        <p:nvPicPr>
          <p:cNvPr id="13" name="Picture 12" descr="nuts.bmp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43200" y="4191000"/>
            <a:ext cx="2457143" cy="961905"/>
          </a:xfrm>
          <a:prstGeom prst="rect">
            <a:avLst/>
          </a:prstGeom>
        </p:spPr>
      </p:pic>
      <p:pic>
        <p:nvPicPr>
          <p:cNvPr id="1035" name="Picture 11" descr="C:\Documents and Settings\vincelette\Local Settings\Temporary Internet Files\Content.IE5\HCFX5GJB\MC900350669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0608" y="4953000"/>
            <a:ext cx="759267" cy="457200"/>
          </a:xfrm>
          <a:prstGeom prst="rect">
            <a:avLst/>
          </a:prstGeom>
          <a:noFill/>
        </p:spPr>
      </p:pic>
      <p:pic>
        <p:nvPicPr>
          <p:cNvPr id="1036" name="Picture 12" descr="C:\Documents and Settings\vincelette\Local Settings\Temporary Internet Files\Content.IE5\M71VRZCZ\MC900331251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53000" y="3962400"/>
            <a:ext cx="609600" cy="6121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839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Intolerance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Unlike a food allergy, a food intolerance does NOT involve the immune system and is not life threatening.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 example of a food intolerance is lactose intolerance. Lactose, found in milk, may cause GI discomfort, but the immune system is not involved and it is not life-threatening.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2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Signs and Symptoms of a Severe Food Allergy Reaction: Anaphylaxis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Body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Sign/Symptom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Mouth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Tingling, itching, swelling of tongue,</a:t>
                      </a:r>
                      <a:r>
                        <a:rPr lang="en-US" baseline="0" dirty="0" smtClean="0"/>
                        <a:t> lips or mouth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Tightness </a:t>
                      </a:r>
                      <a:r>
                        <a:rPr lang="en-US" baseline="0" dirty="0" smtClean="0"/>
                        <a:t> of throat, tickling in back of throat; hoarseness or change in voice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Nose/Eyes/Ears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Runny, itchy nose; redness</a:t>
                      </a:r>
                      <a:r>
                        <a:rPr lang="en-US" baseline="0" dirty="0" smtClean="0"/>
                        <a:t> and/or swelling of eyes; throbbing in ears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Shortness of breath, shallow, repetitive</a:t>
                      </a:r>
                      <a:r>
                        <a:rPr lang="en-US" baseline="0" dirty="0" smtClean="0"/>
                        <a:t> cough; wheezing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Stomach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Nausea, vomiting, diarrhea and cramps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Itchy</a:t>
                      </a:r>
                      <a:r>
                        <a:rPr lang="en-US" baseline="0" dirty="0" smtClean="0"/>
                        <a:t> rash, hives; swelling of face or extremities; facial flushing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</a:t>
                      </a:r>
                      <a:r>
                        <a:rPr lang="en-US" baseline="0" dirty="0" smtClean="0"/>
                        <a:t> pulse, palpitations, fainting , blue tinge to lips, face, or nail beds; paleness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390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Anaphylaxis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Serious allergic reaction that is rapid in onset and may cause death.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More than one body system are involved </a:t>
            </a:r>
            <a:r>
              <a:rPr lang="en-US" dirty="0" smtClean="0"/>
              <a:t>– mouth, throat, nose, eyes, ears, lung, stomach, skin, heart, and brain.</a:t>
            </a:r>
          </a:p>
          <a:p>
            <a:endParaRPr lang="en-US" dirty="0"/>
          </a:p>
          <a:p>
            <a:r>
              <a:rPr lang="en-US" b="1" dirty="0" smtClean="0"/>
              <a:t>The most dangerous symptoms include breathing difficulties and a drop in blood pressure or shock.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3460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Do We Do to Protect the Students With Life Threatening Food Allergies?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Identify students with life-threatening allergies; asked on enrollment and every year in health and emergency card</a:t>
            </a:r>
          </a:p>
          <a:p>
            <a:r>
              <a:rPr lang="en-US" dirty="0" smtClean="0"/>
              <a:t>Confirm the allergy, including the severity, with documentation from a physician</a:t>
            </a:r>
          </a:p>
          <a:p>
            <a:r>
              <a:rPr lang="en-US" dirty="0" smtClean="0"/>
              <a:t>Develop a plan which includes:</a:t>
            </a:r>
          </a:p>
          <a:p>
            <a:pPr lvl="1"/>
            <a:r>
              <a:rPr lang="en-US" dirty="0" smtClean="0"/>
              <a:t>Emergency Action Plan</a:t>
            </a:r>
          </a:p>
          <a:p>
            <a:pPr lvl="1"/>
            <a:r>
              <a:rPr lang="en-US" dirty="0" smtClean="0"/>
              <a:t>504 Plan</a:t>
            </a:r>
          </a:p>
          <a:p>
            <a:pPr lvl="2"/>
            <a:r>
              <a:rPr lang="en-US" dirty="0" smtClean="0"/>
              <a:t>Food Allergy Action Plan</a:t>
            </a:r>
          </a:p>
          <a:p>
            <a:pPr lvl="1"/>
            <a:r>
              <a:rPr lang="en-US" dirty="0" smtClean="0"/>
              <a:t>Individualized Health Plan</a:t>
            </a:r>
          </a:p>
        </p:txBody>
      </p:sp>
    </p:spTree>
    <p:extLst>
      <p:ext uri="{BB962C8B-B14F-4D97-AF65-F5344CB8AC3E}">
        <p14:creationId xmlns:p14="http://schemas.microsoft.com/office/powerpoint/2010/main" val="84410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Do We Do to Protect </a:t>
            </a:r>
            <a:r>
              <a:rPr lang="en-US" sz="3600" smtClean="0"/>
              <a:t>the Students </a:t>
            </a:r>
            <a:r>
              <a:rPr lang="en-US" sz="3600" dirty="0" smtClean="0"/>
              <a:t>With Life Threatening Food Allergies?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for all of the plans is to:</a:t>
            </a:r>
          </a:p>
          <a:p>
            <a:pPr lvl="1"/>
            <a:r>
              <a:rPr lang="en-US" dirty="0" smtClean="0"/>
              <a:t>Reduce exposure to the allergen</a:t>
            </a:r>
          </a:p>
          <a:p>
            <a:pPr lvl="1"/>
            <a:r>
              <a:rPr lang="en-US" dirty="0" smtClean="0"/>
              <a:t>Provide emergency protocols in the event of exposure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0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596</Words>
  <Application>Microsoft Macintosh PowerPoint</Application>
  <PresentationFormat>On-screen Show (4:3)</PresentationFormat>
  <Paragraphs>76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What is a Food Allergy? </vt:lpstr>
      <vt:lpstr>Prevalence </vt:lpstr>
      <vt:lpstr>Prevalence </vt:lpstr>
      <vt:lpstr>Food Intolerance </vt:lpstr>
      <vt:lpstr>Signs and Symptoms of a Severe Food Allergy Reaction: Anaphylaxis</vt:lpstr>
      <vt:lpstr>Anaphylaxis</vt:lpstr>
      <vt:lpstr>What Do We Do to Protect the Students With Life Threatening Food Allergies?</vt:lpstr>
      <vt:lpstr>What Do We Do to Protect the Students With Life Threatening Food Allergies?</vt:lpstr>
      <vt:lpstr>Emergency Action Plan</vt:lpstr>
      <vt:lpstr>What to do if a reaction occurs</vt:lpstr>
      <vt:lpstr>How to Use the Epi-pen </vt:lpstr>
      <vt:lpstr>It is imperative that we avoid:</vt:lpstr>
      <vt:lpstr>Thank You for helping to keep our students safe!</vt:lpstr>
    </vt:vector>
  </TitlesOfParts>
  <Company>C-FB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Life-threatening Allergies</dc:title>
  <dc:creator>Terri Lyons</dc:creator>
  <cp:lastModifiedBy>Microsoft Office User</cp:lastModifiedBy>
  <cp:revision>53</cp:revision>
  <dcterms:created xsi:type="dcterms:W3CDTF">2012-06-19T12:49:07Z</dcterms:created>
  <dcterms:modified xsi:type="dcterms:W3CDTF">2015-10-07T13:35:18Z</dcterms:modified>
</cp:coreProperties>
</file>