
<file path=[Content_Types].xml><?xml version="1.0" encoding="utf-8"?>
<Types xmlns="http://schemas.openxmlformats.org/package/2006/content-types">
  <Default Extension="xml" ContentType="application/xml"/>
  <Default Extension="wmf" ContentType="image/x-wmf"/>
  <Default Extension="png" ContentType="image/png"/>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97" r:id="rId3"/>
    <p:sldId id="302" r:id="rId4"/>
    <p:sldId id="257" r:id="rId5"/>
    <p:sldId id="259" r:id="rId6"/>
    <p:sldId id="260" r:id="rId7"/>
    <p:sldId id="261" r:id="rId8"/>
    <p:sldId id="262" r:id="rId9"/>
    <p:sldId id="263" r:id="rId10"/>
    <p:sldId id="264" r:id="rId11"/>
    <p:sldId id="265" r:id="rId12"/>
    <p:sldId id="266" r:id="rId13"/>
    <p:sldId id="271" r:id="rId14"/>
    <p:sldId id="268" r:id="rId15"/>
    <p:sldId id="310" r:id="rId16"/>
    <p:sldId id="269" r:id="rId17"/>
    <p:sldId id="270" r:id="rId18"/>
    <p:sldId id="272" r:id="rId19"/>
    <p:sldId id="294" r:id="rId20"/>
    <p:sldId id="303" r:id="rId21"/>
    <p:sldId id="305" r:id="rId22"/>
    <p:sldId id="307" r:id="rId23"/>
    <p:sldId id="308" r:id="rId24"/>
    <p:sldId id="309" r:id="rId25"/>
    <p:sldId id="306" r:id="rId26"/>
    <p:sldId id="304" r:id="rId27"/>
    <p:sldId id="289" r:id="rId28"/>
    <p:sldId id="290" r:id="rId29"/>
    <p:sldId id="301" r:id="rId30"/>
    <p:sldId id="298" r:id="rId31"/>
    <p:sldId id="300" r:id="rId32"/>
    <p:sldId id="311" r:id="rId33"/>
    <p:sldId id="31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5" d="100"/>
          <a:sy n="75" d="100"/>
        </p:scale>
        <p:origin x="-98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19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E6D05F-0233-4B17-82BF-226F0014974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7A9F943-BB42-4038-A340-151AE2311EAC}">
      <dgm:prSet/>
      <dgm:spPr/>
      <dgm:t>
        <a:bodyPr/>
        <a:lstStyle/>
        <a:p>
          <a:pPr rtl="0"/>
          <a:r>
            <a:rPr lang="en-US" dirty="0" smtClean="0"/>
            <a:t>$0 in interest and $0 to repay</a:t>
          </a:r>
          <a:endParaRPr lang="en-US" dirty="0"/>
        </a:p>
      </dgm:t>
    </dgm:pt>
    <dgm:pt modelId="{44526384-9FD4-4CC1-B95A-EC6DBCF2AC8C}" type="parTrans" cxnId="{720A4260-91AF-4ECD-9262-7ADAC1F77895}">
      <dgm:prSet/>
      <dgm:spPr/>
      <dgm:t>
        <a:bodyPr/>
        <a:lstStyle/>
        <a:p>
          <a:endParaRPr lang="en-US"/>
        </a:p>
      </dgm:t>
    </dgm:pt>
    <dgm:pt modelId="{F6E15A73-EC64-43BE-8F7E-DFC527E39C07}" type="sibTrans" cxnId="{720A4260-91AF-4ECD-9262-7ADAC1F77895}">
      <dgm:prSet/>
      <dgm:spPr/>
      <dgm:t>
        <a:bodyPr/>
        <a:lstStyle/>
        <a:p>
          <a:endParaRPr lang="en-US"/>
        </a:p>
      </dgm:t>
    </dgm:pt>
    <dgm:pt modelId="{47FFD072-6BDE-439A-8A83-8153CD9514E6}" type="pres">
      <dgm:prSet presAssocID="{5EE6D05F-0233-4B17-82BF-226F0014974F}" presName="Name0" presStyleCnt="0">
        <dgm:presLayoutVars>
          <dgm:dir/>
          <dgm:animLvl val="lvl"/>
          <dgm:resizeHandles val="exact"/>
        </dgm:presLayoutVars>
      </dgm:prSet>
      <dgm:spPr/>
      <dgm:t>
        <a:bodyPr/>
        <a:lstStyle/>
        <a:p>
          <a:endParaRPr lang="en-US"/>
        </a:p>
      </dgm:t>
    </dgm:pt>
    <dgm:pt modelId="{F4690125-D184-449F-89E2-1D40A6049F5E}" type="pres">
      <dgm:prSet presAssocID="{D7A9F943-BB42-4038-A340-151AE2311EAC}" presName="linNode" presStyleCnt="0"/>
      <dgm:spPr/>
    </dgm:pt>
    <dgm:pt modelId="{8E9A1C38-24E4-433F-A813-0A123D7D661A}" type="pres">
      <dgm:prSet presAssocID="{D7A9F943-BB42-4038-A340-151AE2311EAC}" presName="parentText" presStyleLbl="node1" presStyleIdx="0" presStyleCnt="1" custScaleX="246914">
        <dgm:presLayoutVars>
          <dgm:chMax val="1"/>
          <dgm:bulletEnabled val="1"/>
        </dgm:presLayoutVars>
      </dgm:prSet>
      <dgm:spPr/>
      <dgm:t>
        <a:bodyPr/>
        <a:lstStyle/>
        <a:p>
          <a:endParaRPr lang="en-US"/>
        </a:p>
      </dgm:t>
    </dgm:pt>
  </dgm:ptLst>
  <dgm:cxnLst>
    <dgm:cxn modelId="{FEB3FC89-2CCB-467E-87AA-CDEFECF4ED13}" type="presOf" srcId="{D7A9F943-BB42-4038-A340-151AE2311EAC}" destId="{8E9A1C38-24E4-433F-A813-0A123D7D661A}" srcOrd="0" destOrd="0" presId="urn:microsoft.com/office/officeart/2005/8/layout/vList5"/>
    <dgm:cxn modelId="{FEE88A43-F8CE-455E-A7D2-C62ED00D78F8}" type="presOf" srcId="{5EE6D05F-0233-4B17-82BF-226F0014974F}" destId="{47FFD072-6BDE-439A-8A83-8153CD9514E6}" srcOrd="0" destOrd="0" presId="urn:microsoft.com/office/officeart/2005/8/layout/vList5"/>
    <dgm:cxn modelId="{720A4260-91AF-4ECD-9262-7ADAC1F77895}" srcId="{5EE6D05F-0233-4B17-82BF-226F0014974F}" destId="{D7A9F943-BB42-4038-A340-151AE2311EAC}" srcOrd="0" destOrd="0" parTransId="{44526384-9FD4-4CC1-B95A-EC6DBCF2AC8C}" sibTransId="{F6E15A73-EC64-43BE-8F7E-DFC527E39C07}"/>
    <dgm:cxn modelId="{BF5CCAA2-C147-4291-AA58-EB7033A0A3F5}" type="presParOf" srcId="{47FFD072-6BDE-439A-8A83-8153CD9514E6}" destId="{F4690125-D184-449F-89E2-1D40A6049F5E}" srcOrd="0" destOrd="0" presId="urn:microsoft.com/office/officeart/2005/8/layout/vList5"/>
    <dgm:cxn modelId="{BE734472-1440-4DD9-8753-C4A8127A74AA}" type="presParOf" srcId="{F4690125-D184-449F-89E2-1D40A6049F5E}" destId="{8E9A1C38-24E4-433F-A813-0A123D7D661A}"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C8A3EC-1E33-4BC9-893E-78489EF71C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1EABCA5-C525-4A82-9F3F-505F8FBC4C50}">
      <dgm:prSet custT="1"/>
      <dgm:spPr/>
      <dgm:t>
        <a:bodyPr/>
        <a:lstStyle/>
        <a:p>
          <a:pPr rtl="0"/>
          <a:r>
            <a:rPr lang="en-US" sz="2800" dirty="0" smtClean="0"/>
            <a:t>x 6.8% interest = $680 per year</a:t>
          </a:r>
          <a:endParaRPr lang="en-US" sz="2800" dirty="0"/>
        </a:p>
      </dgm:t>
    </dgm:pt>
    <dgm:pt modelId="{CAB8C46A-2AF6-4A17-8355-8248D05FA511}" type="parTrans" cxnId="{E3420C13-A469-40A0-A697-8BD0B4B24C47}">
      <dgm:prSet/>
      <dgm:spPr/>
      <dgm:t>
        <a:bodyPr/>
        <a:lstStyle/>
        <a:p>
          <a:endParaRPr lang="en-US"/>
        </a:p>
      </dgm:t>
    </dgm:pt>
    <dgm:pt modelId="{50F11E95-45C6-4EF9-BEE0-B82B63504074}" type="sibTrans" cxnId="{E3420C13-A469-40A0-A697-8BD0B4B24C47}">
      <dgm:prSet/>
      <dgm:spPr/>
      <dgm:t>
        <a:bodyPr/>
        <a:lstStyle/>
        <a:p>
          <a:endParaRPr lang="en-US"/>
        </a:p>
      </dgm:t>
    </dgm:pt>
    <dgm:pt modelId="{B288D677-031F-4D30-B9B4-68B3D64DEBF6}">
      <dgm:prSet custT="1"/>
      <dgm:spPr/>
      <dgm:t>
        <a:bodyPr/>
        <a:lstStyle/>
        <a:p>
          <a:pPr rtl="0"/>
          <a:r>
            <a:rPr lang="en-US" sz="2800" dirty="0" smtClean="0"/>
            <a:t>x 4 years of college = </a:t>
          </a:r>
          <a:endParaRPr lang="en-US" sz="2800" dirty="0"/>
        </a:p>
      </dgm:t>
    </dgm:pt>
    <dgm:pt modelId="{738A6792-DB04-4CDD-AB9C-69BEAA562624}" type="parTrans" cxnId="{E7BED8D4-48B5-46C8-8A67-13666E282E19}">
      <dgm:prSet/>
      <dgm:spPr/>
      <dgm:t>
        <a:bodyPr/>
        <a:lstStyle/>
        <a:p>
          <a:endParaRPr lang="en-US"/>
        </a:p>
      </dgm:t>
    </dgm:pt>
    <dgm:pt modelId="{FCFA3000-C4E0-4EEB-84D1-36C7F4C3DBEE}" type="sibTrans" cxnId="{E7BED8D4-48B5-46C8-8A67-13666E282E19}">
      <dgm:prSet/>
      <dgm:spPr/>
      <dgm:t>
        <a:bodyPr/>
        <a:lstStyle/>
        <a:p>
          <a:endParaRPr lang="en-US"/>
        </a:p>
      </dgm:t>
    </dgm:pt>
    <dgm:pt modelId="{891D0009-7330-4DED-8B85-AB72E21F2A6E}">
      <dgm:prSet custT="1"/>
      <dgm:spPr/>
      <dgm:t>
        <a:bodyPr/>
        <a:lstStyle/>
        <a:p>
          <a:pPr rtl="0"/>
          <a:r>
            <a:rPr lang="en-US" sz="2800" dirty="0" smtClean="0"/>
            <a:t>$2,720 in interest &amp;  $12, 720 to repay</a:t>
          </a:r>
          <a:endParaRPr lang="en-US" sz="2800" dirty="0"/>
        </a:p>
      </dgm:t>
    </dgm:pt>
    <dgm:pt modelId="{B69EFF7C-842B-4F4A-8149-C577A272B668}" type="parTrans" cxnId="{D39DE7AA-2C51-4B73-8B1E-3BE48EEFFE2A}">
      <dgm:prSet/>
      <dgm:spPr/>
      <dgm:t>
        <a:bodyPr/>
        <a:lstStyle/>
        <a:p>
          <a:endParaRPr lang="en-US"/>
        </a:p>
      </dgm:t>
    </dgm:pt>
    <dgm:pt modelId="{3066E36E-88CB-49A4-8F5C-91D208F1E204}" type="sibTrans" cxnId="{D39DE7AA-2C51-4B73-8B1E-3BE48EEFFE2A}">
      <dgm:prSet/>
      <dgm:spPr/>
      <dgm:t>
        <a:bodyPr/>
        <a:lstStyle/>
        <a:p>
          <a:endParaRPr lang="en-US"/>
        </a:p>
      </dgm:t>
    </dgm:pt>
    <dgm:pt modelId="{885B0070-8E00-4400-BC7E-CACB4C34B155}" type="pres">
      <dgm:prSet presAssocID="{A5C8A3EC-1E33-4BC9-893E-78489EF71CC2}" presName="linear" presStyleCnt="0">
        <dgm:presLayoutVars>
          <dgm:animLvl val="lvl"/>
          <dgm:resizeHandles val="exact"/>
        </dgm:presLayoutVars>
      </dgm:prSet>
      <dgm:spPr/>
      <dgm:t>
        <a:bodyPr/>
        <a:lstStyle/>
        <a:p>
          <a:endParaRPr lang="en-US"/>
        </a:p>
      </dgm:t>
    </dgm:pt>
    <dgm:pt modelId="{A4190894-2182-43DC-9AB8-BD5FE851C066}" type="pres">
      <dgm:prSet presAssocID="{B1EABCA5-C525-4A82-9F3F-505F8FBC4C50}" presName="parentText" presStyleLbl="node1" presStyleIdx="0" presStyleCnt="3">
        <dgm:presLayoutVars>
          <dgm:chMax val="0"/>
          <dgm:bulletEnabled val="1"/>
        </dgm:presLayoutVars>
      </dgm:prSet>
      <dgm:spPr/>
      <dgm:t>
        <a:bodyPr/>
        <a:lstStyle/>
        <a:p>
          <a:endParaRPr lang="en-US"/>
        </a:p>
      </dgm:t>
    </dgm:pt>
    <dgm:pt modelId="{F8169F3C-75CB-4FF5-90EC-4851C7206259}" type="pres">
      <dgm:prSet presAssocID="{50F11E95-45C6-4EF9-BEE0-B82B63504074}" presName="spacer" presStyleCnt="0"/>
      <dgm:spPr/>
    </dgm:pt>
    <dgm:pt modelId="{2AA0FC48-1D19-4882-BF9F-E94B461AB605}" type="pres">
      <dgm:prSet presAssocID="{B288D677-031F-4D30-B9B4-68B3D64DEBF6}" presName="parentText" presStyleLbl="node1" presStyleIdx="1" presStyleCnt="3">
        <dgm:presLayoutVars>
          <dgm:chMax val="0"/>
          <dgm:bulletEnabled val="1"/>
        </dgm:presLayoutVars>
      </dgm:prSet>
      <dgm:spPr/>
      <dgm:t>
        <a:bodyPr/>
        <a:lstStyle/>
        <a:p>
          <a:endParaRPr lang="en-US"/>
        </a:p>
      </dgm:t>
    </dgm:pt>
    <dgm:pt modelId="{A43FA090-BAEB-43FC-A74A-DBED574F7FB2}" type="pres">
      <dgm:prSet presAssocID="{FCFA3000-C4E0-4EEB-84D1-36C7F4C3DBEE}" presName="spacer" presStyleCnt="0"/>
      <dgm:spPr/>
    </dgm:pt>
    <dgm:pt modelId="{630A45A2-39D2-40CB-BAB9-5E2A7AA3E060}" type="pres">
      <dgm:prSet presAssocID="{891D0009-7330-4DED-8B85-AB72E21F2A6E}" presName="parentText" presStyleLbl="node1" presStyleIdx="2" presStyleCnt="3">
        <dgm:presLayoutVars>
          <dgm:chMax val="0"/>
          <dgm:bulletEnabled val="1"/>
        </dgm:presLayoutVars>
      </dgm:prSet>
      <dgm:spPr/>
      <dgm:t>
        <a:bodyPr/>
        <a:lstStyle/>
        <a:p>
          <a:endParaRPr lang="en-US"/>
        </a:p>
      </dgm:t>
    </dgm:pt>
  </dgm:ptLst>
  <dgm:cxnLst>
    <dgm:cxn modelId="{E7BED8D4-48B5-46C8-8A67-13666E282E19}" srcId="{A5C8A3EC-1E33-4BC9-893E-78489EF71CC2}" destId="{B288D677-031F-4D30-B9B4-68B3D64DEBF6}" srcOrd="1" destOrd="0" parTransId="{738A6792-DB04-4CDD-AB9C-69BEAA562624}" sibTransId="{FCFA3000-C4E0-4EEB-84D1-36C7F4C3DBEE}"/>
    <dgm:cxn modelId="{D39DE7AA-2C51-4B73-8B1E-3BE48EEFFE2A}" srcId="{A5C8A3EC-1E33-4BC9-893E-78489EF71CC2}" destId="{891D0009-7330-4DED-8B85-AB72E21F2A6E}" srcOrd="2" destOrd="0" parTransId="{B69EFF7C-842B-4F4A-8149-C577A272B668}" sibTransId="{3066E36E-88CB-49A4-8F5C-91D208F1E204}"/>
    <dgm:cxn modelId="{C11AFD4D-BDD7-487D-A5E1-8A05DE3267FC}" type="presOf" srcId="{B1EABCA5-C525-4A82-9F3F-505F8FBC4C50}" destId="{A4190894-2182-43DC-9AB8-BD5FE851C066}" srcOrd="0" destOrd="0" presId="urn:microsoft.com/office/officeart/2005/8/layout/vList2"/>
    <dgm:cxn modelId="{0511A7F3-4BC1-4DFC-9FFC-F7AFFE3D6E61}" type="presOf" srcId="{891D0009-7330-4DED-8B85-AB72E21F2A6E}" destId="{630A45A2-39D2-40CB-BAB9-5E2A7AA3E060}" srcOrd="0" destOrd="0" presId="urn:microsoft.com/office/officeart/2005/8/layout/vList2"/>
    <dgm:cxn modelId="{4E56A2EB-49C6-49F0-BCE5-66493567CCF2}" type="presOf" srcId="{A5C8A3EC-1E33-4BC9-893E-78489EF71CC2}" destId="{885B0070-8E00-4400-BC7E-CACB4C34B155}" srcOrd="0" destOrd="0" presId="urn:microsoft.com/office/officeart/2005/8/layout/vList2"/>
    <dgm:cxn modelId="{54B536AA-6370-42FB-B25D-9F04953B38D8}" type="presOf" srcId="{B288D677-031F-4D30-B9B4-68B3D64DEBF6}" destId="{2AA0FC48-1D19-4882-BF9F-E94B461AB605}" srcOrd="0" destOrd="0" presId="urn:microsoft.com/office/officeart/2005/8/layout/vList2"/>
    <dgm:cxn modelId="{E3420C13-A469-40A0-A697-8BD0B4B24C47}" srcId="{A5C8A3EC-1E33-4BC9-893E-78489EF71CC2}" destId="{B1EABCA5-C525-4A82-9F3F-505F8FBC4C50}" srcOrd="0" destOrd="0" parTransId="{CAB8C46A-2AF6-4A17-8355-8248D05FA511}" sibTransId="{50F11E95-45C6-4EF9-BEE0-B82B63504074}"/>
    <dgm:cxn modelId="{FBBF1DB1-218D-4431-ACE4-8FC0F3937BDF}" type="presParOf" srcId="{885B0070-8E00-4400-BC7E-CACB4C34B155}" destId="{A4190894-2182-43DC-9AB8-BD5FE851C066}" srcOrd="0" destOrd="0" presId="urn:microsoft.com/office/officeart/2005/8/layout/vList2"/>
    <dgm:cxn modelId="{860EE458-3813-4E21-8DFE-14DD21917F81}" type="presParOf" srcId="{885B0070-8E00-4400-BC7E-CACB4C34B155}" destId="{F8169F3C-75CB-4FF5-90EC-4851C7206259}" srcOrd="1" destOrd="0" presId="urn:microsoft.com/office/officeart/2005/8/layout/vList2"/>
    <dgm:cxn modelId="{1AF8FB40-6386-485C-A747-EF0BAFA49C96}" type="presParOf" srcId="{885B0070-8E00-4400-BC7E-CACB4C34B155}" destId="{2AA0FC48-1D19-4882-BF9F-E94B461AB605}" srcOrd="2" destOrd="0" presId="urn:microsoft.com/office/officeart/2005/8/layout/vList2"/>
    <dgm:cxn modelId="{BF96E74E-255E-4BC8-85C7-10D441848760}" type="presParOf" srcId="{885B0070-8E00-4400-BC7E-CACB4C34B155}" destId="{A43FA090-BAEB-43FC-A74A-DBED574F7FB2}" srcOrd="3" destOrd="0" presId="urn:microsoft.com/office/officeart/2005/8/layout/vList2"/>
    <dgm:cxn modelId="{DF3C50DE-4016-4EFE-B91A-5543C1C6FEB0}" type="presParOf" srcId="{885B0070-8E00-4400-BC7E-CACB4C34B155}" destId="{630A45A2-39D2-40CB-BAB9-5E2A7AA3E060}"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A7A1FB-C622-4421-95AC-B0DFB2C6FD7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3DA9CD8-D420-43C6-93AE-A57ACA6930B3}">
      <dgm:prSet custT="1"/>
      <dgm:spPr/>
      <dgm:t>
        <a:bodyPr/>
        <a:lstStyle/>
        <a:p>
          <a:pPr rtl="0"/>
          <a:r>
            <a:rPr lang="en-US" sz="2800" dirty="0" smtClean="0"/>
            <a:t>x 19% interest = $1,900 per year</a:t>
          </a:r>
          <a:endParaRPr lang="en-US" sz="2800" dirty="0"/>
        </a:p>
      </dgm:t>
    </dgm:pt>
    <dgm:pt modelId="{6E7F0466-DBF9-4849-9807-220CDB9C433D}" type="parTrans" cxnId="{A98FE91D-3380-4E1E-BF38-790E7C6B706E}">
      <dgm:prSet/>
      <dgm:spPr/>
      <dgm:t>
        <a:bodyPr/>
        <a:lstStyle/>
        <a:p>
          <a:endParaRPr lang="en-US"/>
        </a:p>
      </dgm:t>
    </dgm:pt>
    <dgm:pt modelId="{AE8CC96E-B3E4-4195-A523-317F66E83B9F}" type="sibTrans" cxnId="{A98FE91D-3380-4E1E-BF38-790E7C6B706E}">
      <dgm:prSet/>
      <dgm:spPr/>
      <dgm:t>
        <a:bodyPr/>
        <a:lstStyle/>
        <a:p>
          <a:endParaRPr lang="en-US"/>
        </a:p>
      </dgm:t>
    </dgm:pt>
    <dgm:pt modelId="{057A0195-7383-464C-AFBA-473088C80D21}">
      <dgm:prSet custT="1"/>
      <dgm:spPr/>
      <dgm:t>
        <a:bodyPr/>
        <a:lstStyle/>
        <a:p>
          <a:pPr algn="l" rtl="0"/>
          <a:r>
            <a:rPr lang="en-US" sz="2800" dirty="0" smtClean="0"/>
            <a:t>x 4 years of college = </a:t>
          </a:r>
          <a:endParaRPr lang="en-US" sz="2800" dirty="0"/>
        </a:p>
      </dgm:t>
    </dgm:pt>
    <dgm:pt modelId="{5A556EB8-B9C9-47CD-B448-95B53017BDF8}" type="parTrans" cxnId="{B940CCA4-1572-467B-91E8-CF9B3E88ADE6}">
      <dgm:prSet/>
      <dgm:spPr/>
      <dgm:t>
        <a:bodyPr/>
        <a:lstStyle/>
        <a:p>
          <a:endParaRPr lang="en-US"/>
        </a:p>
      </dgm:t>
    </dgm:pt>
    <dgm:pt modelId="{0067CCCC-31B4-453C-BED0-E93219B1C7AA}" type="sibTrans" cxnId="{B940CCA4-1572-467B-91E8-CF9B3E88ADE6}">
      <dgm:prSet/>
      <dgm:spPr/>
      <dgm:t>
        <a:bodyPr/>
        <a:lstStyle/>
        <a:p>
          <a:endParaRPr lang="en-US"/>
        </a:p>
      </dgm:t>
    </dgm:pt>
    <dgm:pt modelId="{67178A3A-6A2C-4337-A4EA-1A3754B7591E}">
      <dgm:prSet custT="1"/>
      <dgm:spPr/>
      <dgm:t>
        <a:bodyPr/>
        <a:lstStyle/>
        <a:p>
          <a:pPr algn="l" rtl="0"/>
          <a:r>
            <a:rPr lang="en-US" sz="2800" dirty="0" smtClean="0"/>
            <a:t>$7,600 in interest &amp; $17,600 to repay</a:t>
          </a:r>
          <a:endParaRPr lang="en-US" sz="2800" dirty="0"/>
        </a:p>
      </dgm:t>
    </dgm:pt>
    <dgm:pt modelId="{7358E4B8-8FE8-4B2A-A38A-852278499D2C}" type="parTrans" cxnId="{603394D7-E51D-42B1-983E-89DB86ABF9A4}">
      <dgm:prSet/>
      <dgm:spPr/>
      <dgm:t>
        <a:bodyPr/>
        <a:lstStyle/>
        <a:p>
          <a:endParaRPr lang="en-US"/>
        </a:p>
      </dgm:t>
    </dgm:pt>
    <dgm:pt modelId="{132EA391-E8D9-4D3E-A3D4-05B0C1610C5A}" type="sibTrans" cxnId="{603394D7-E51D-42B1-983E-89DB86ABF9A4}">
      <dgm:prSet/>
      <dgm:spPr/>
      <dgm:t>
        <a:bodyPr/>
        <a:lstStyle/>
        <a:p>
          <a:endParaRPr lang="en-US"/>
        </a:p>
      </dgm:t>
    </dgm:pt>
    <dgm:pt modelId="{167EE2EA-178A-4136-8E22-5B7D1A109FFD}" type="pres">
      <dgm:prSet presAssocID="{31A7A1FB-C622-4421-95AC-B0DFB2C6FD70}" presName="Name0" presStyleCnt="0">
        <dgm:presLayoutVars>
          <dgm:dir/>
          <dgm:animLvl val="lvl"/>
          <dgm:resizeHandles val="exact"/>
        </dgm:presLayoutVars>
      </dgm:prSet>
      <dgm:spPr/>
      <dgm:t>
        <a:bodyPr/>
        <a:lstStyle/>
        <a:p>
          <a:endParaRPr lang="en-US"/>
        </a:p>
      </dgm:t>
    </dgm:pt>
    <dgm:pt modelId="{3E371247-E8BC-4D78-8EB3-15DEBCFF50F3}" type="pres">
      <dgm:prSet presAssocID="{43DA9CD8-D420-43C6-93AE-A57ACA6930B3}" presName="linNode" presStyleCnt="0"/>
      <dgm:spPr/>
    </dgm:pt>
    <dgm:pt modelId="{E014B451-6BAC-48C7-9539-3ADA6DB489E9}" type="pres">
      <dgm:prSet presAssocID="{43DA9CD8-D420-43C6-93AE-A57ACA6930B3}" presName="parentText" presStyleLbl="node1" presStyleIdx="0" presStyleCnt="3" custScaleX="261111">
        <dgm:presLayoutVars>
          <dgm:chMax val="1"/>
          <dgm:bulletEnabled val="1"/>
        </dgm:presLayoutVars>
      </dgm:prSet>
      <dgm:spPr/>
      <dgm:t>
        <a:bodyPr/>
        <a:lstStyle/>
        <a:p>
          <a:endParaRPr lang="en-US"/>
        </a:p>
      </dgm:t>
    </dgm:pt>
    <dgm:pt modelId="{0E5A651E-2356-46FA-9E67-F79212EE1D6C}" type="pres">
      <dgm:prSet presAssocID="{AE8CC96E-B3E4-4195-A523-317F66E83B9F}" presName="sp" presStyleCnt="0"/>
      <dgm:spPr/>
    </dgm:pt>
    <dgm:pt modelId="{F37F43D0-2E05-4BB4-B724-B48E099CFBF9}" type="pres">
      <dgm:prSet presAssocID="{057A0195-7383-464C-AFBA-473088C80D21}" presName="linNode" presStyleCnt="0"/>
      <dgm:spPr/>
    </dgm:pt>
    <dgm:pt modelId="{E0EDCB37-BFC9-4EC6-A036-7EC7255B39BC}" type="pres">
      <dgm:prSet presAssocID="{057A0195-7383-464C-AFBA-473088C80D21}" presName="parentText" presStyleLbl="node1" presStyleIdx="1" presStyleCnt="3" custScaleX="261111">
        <dgm:presLayoutVars>
          <dgm:chMax val="1"/>
          <dgm:bulletEnabled val="1"/>
        </dgm:presLayoutVars>
      </dgm:prSet>
      <dgm:spPr/>
      <dgm:t>
        <a:bodyPr/>
        <a:lstStyle/>
        <a:p>
          <a:endParaRPr lang="en-US"/>
        </a:p>
      </dgm:t>
    </dgm:pt>
    <dgm:pt modelId="{1A3F8707-3053-4C63-8A83-569A1BFDBDCD}" type="pres">
      <dgm:prSet presAssocID="{0067CCCC-31B4-453C-BED0-E93219B1C7AA}" presName="sp" presStyleCnt="0"/>
      <dgm:spPr/>
    </dgm:pt>
    <dgm:pt modelId="{DDAD8662-32EA-4C37-8CB1-99FAA432EDF6}" type="pres">
      <dgm:prSet presAssocID="{67178A3A-6A2C-4337-A4EA-1A3754B7591E}" presName="linNode" presStyleCnt="0"/>
      <dgm:spPr/>
    </dgm:pt>
    <dgm:pt modelId="{7A3DADB4-38FA-473F-ADEB-B7A3B3CD23B8}" type="pres">
      <dgm:prSet presAssocID="{67178A3A-6A2C-4337-A4EA-1A3754B7591E}" presName="parentText" presStyleLbl="node1" presStyleIdx="2" presStyleCnt="3" custScaleX="261111">
        <dgm:presLayoutVars>
          <dgm:chMax val="1"/>
          <dgm:bulletEnabled val="1"/>
        </dgm:presLayoutVars>
      </dgm:prSet>
      <dgm:spPr/>
      <dgm:t>
        <a:bodyPr/>
        <a:lstStyle/>
        <a:p>
          <a:endParaRPr lang="en-US"/>
        </a:p>
      </dgm:t>
    </dgm:pt>
  </dgm:ptLst>
  <dgm:cxnLst>
    <dgm:cxn modelId="{603394D7-E51D-42B1-983E-89DB86ABF9A4}" srcId="{31A7A1FB-C622-4421-95AC-B0DFB2C6FD70}" destId="{67178A3A-6A2C-4337-A4EA-1A3754B7591E}" srcOrd="2" destOrd="0" parTransId="{7358E4B8-8FE8-4B2A-A38A-852278499D2C}" sibTransId="{132EA391-E8D9-4D3E-A3D4-05B0C1610C5A}"/>
    <dgm:cxn modelId="{34AA6B7B-665F-4C38-8145-AF7E8D5FCD62}" type="presOf" srcId="{057A0195-7383-464C-AFBA-473088C80D21}" destId="{E0EDCB37-BFC9-4EC6-A036-7EC7255B39BC}" srcOrd="0" destOrd="0" presId="urn:microsoft.com/office/officeart/2005/8/layout/vList5"/>
    <dgm:cxn modelId="{EE52F1E0-D334-4557-A61D-C7186A7523B6}" type="presOf" srcId="{43DA9CD8-D420-43C6-93AE-A57ACA6930B3}" destId="{E014B451-6BAC-48C7-9539-3ADA6DB489E9}" srcOrd="0" destOrd="0" presId="urn:microsoft.com/office/officeart/2005/8/layout/vList5"/>
    <dgm:cxn modelId="{A98FE91D-3380-4E1E-BF38-790E7C6B706E}" srcId="{31A7A1FB-C622-4421-95AC-B0DFB2C6FD70}" destId="{43DA9CD8-D420-43C6-93AE-A57ACA6930B3}" srcOrd="0" destOrd="0" parTransId="{6E7F0466-DBF9-4849-9807-220CDB9C433D}" sibTransId="{AE8CC96E-B3E4-4195-A523-317F66E83B9F}"/>
    <dgm:cxn modelId="{1CC0E2C7-EAAC-4552-B25B-E1652AC0DE7D}" type="presOf" srcId="{67178A3A-6A2C-4337-A4EA-1A3754B7591E}" destId="{7A3DADB4-38FA-473F-ADEB-B7A3B3CD23B8}" srcOrd="0" destOrd="0" presId="urn:microsoft.com/office/officeart/2005/8/layout/vList5"/>
    <dgm:cxn modelId="{1B4224BB-0C06-4776-AD51-0FA4B55FC486}" type="presOf" srcId="{31A7A1FB-C622-4421-95AC-B0DFB2C6FD70}" destId="{167EE2EA-178A-4136-8E22-5B7D1A109FFD}" srcOrd="0" destOrd="0" presId="urn:microsoft.com/office/officeart/2005/8/layout/vList5"/>
    <dgm:cxn modelId="{B940CCA4-1572-467B-91E8-CF9B3E88ADE6}" srcId="{31A7A1FB-C622-4421-95AC-B0DFB2C6FD70}" destId="{057A0195-7383-464C-AFBA-473088C80D21}" srcOrd="1" destOrd="0" parTransId="{5A556EB8-B9C9-47CD-B448-95B53017BDF8}" sibTransId="{0067CCCC-31B4-453C-BED0-E93219B1C7AA}"/>
    <dgm:cxn modelId="{EBF79289-260C-41A9-8865-D34089899091}" type="presParOf" srcId="{167EE2EA-178A-4136-8E22-5B7D1A109FFD}" destId="{3E371247-E8BC-4D78-8EB3-15DEBCFF50F3}" srcOrd="0" destOrd="0" presId="urn:microsoft.com/office/officeart/2005/8/layout/vList5"/>
    <dgm:cxn modelId="{15FAB825-459D-46B0-9221-FF45661E1BC8}" type="presParOf" srcId="{3E371247-E8BC-4D78-8EB3-15DEBCFF50F3}" destId="{E014B451-6BAC-48C7-9539-3ADA6DB489E9}" srcOrd="0" destOrd="0" presId="urn:microsoft.com/office/officeart/2005/8/layout/vList5"/>
    <dgm:cxn modelId="{6288F578-0263-4DAB-86FA-F7E69F75FC5E}" type="presParOf" srcId="{167EE2EA-178A-4136-8E22-5B7D1A109FFD}" destId="{0E5A651E-2356-46FA-9E67-F79212EE1D6C}" srcOrd="1" destOrd="0" presId="urn:microsoft.com/office/officeart/2005/8/layout/vList5"/>
    <dgm:cxn modelId="{9FF6FF5F-E233-4F37-890E-CFA52D6F0B3D}" type="presParOf" srcId="{167EE2EA-178A-4136-8E22-5B7D1A109FFD}" destId="{F37F43D0-2E05-4BB4-B724-B48E099CFBF9}" srcOrd="2" destOrd="0" presId="urn:microsoft.com/office/officeart/2005/8/layout/vList5"/>
    <dgm:cxn modelId="{4F8051CD-DEDE-466C-B37A-6C3E35154171}" type="presParOf" srcId="{F37F43D0-2E05-4BB4-B724-B48E099CFBF9}" destId="{E0EDCB37-BFC9-4EC6-A036-7EC7255B39BC}" srcOrd="0" destOrd="0" presId="urn:microsoft.com/office/officeart/2005/8/layout/vList5"/>
    <dgm:cxn modelId="{CBDB830F-B965-4244-8098-4AEF8D485891}" type="presParOf" srcId="{167EE2EA-178A-4136-8E22-5B7D1A109FFD}" destId="{1A3F8707-3053-4C63-8A83-569A1BFDBDCD}" srcOrd="3" destOrd="0" presId="urn:microsoft.com/office/officeart/2005/8/layout/vList5"/>
    <dgm:cxn modelId="{0F519BF1-84C9-4CFD-B9AE-906B137A4875}" type="presParOf" srcId="{167EE2EA-178A-4136-8E22-5B7D1A109FFD}" destId="{DDAD8662-32EA-4C37-8CB1-99FAA432EDF6}" srcOrd="4" destOrd="0" presId="urn:microsoft.com/office/officeart/2005/8/layout/vList5"/>
    <dgm:cxn modelId="{43399D7B-474D-4452-8DF4-5728EC143486}" type="presParOf" srcId="{DDAD8662-32EA-4C37-8CB1-99FAA432EDF6}" destId="{7A3DADB4-38FA-473F-ADEB-B7A3B3CD23B8}" srcOrd="0"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D087D1-080A-4E2B-A101-2FD65567D01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212F7C8-E0B2-43E1-B612-D13EBEC3D259}">
      <dgm:prSet/>
      <dgm:spPr/>
      <dgm:t>
        <a:bodyPr/>
        <a:lstStyle/>
        <a:p>
          <a:pPr rtl="0"/>
          <a:r>
            <a:rPr lang="en-US" dirty="0" smtClean="0"/>
            <a:t>Choose applications based on how well they fit you</a:t>
          </a:r>
          <a:endParaRPr lang="en-US" dirty="0"/>
        </a:p>
      </dgm:t>
    </dgm:pt>
    <dgm:pt modelId="{EF9BDE4E-FE09-4B6E-AF51-96123BB32D47}" type="parTrans" cxnId="{FA8E9234-CDB2-4EF9-B0C7-898D108A8DC1}">
      <dgm:prSet/>
      <dgm:spPr/>
      <dgm:t>
        <a:bodyPr/>
        <a:lstStyle/>
        <a:p>
          <a:endParaRPr lang="en-US"/>
        </a:p>
      </dgm:t>
    </dgm:pt>
    <dgm:pt modelId="{73F75D4D-25C1-4F13-B3E7-4B882CD53933}" type="sibTrans" cxnId="{FA8E9234-CDB2-4EF9-B0C7-898D108A8DC1}">
      <dgm:prSet/>
      <dgm:spPr/>
      <dgm:t>
        <a:bodyPr/>
        <a:lstStyle/>
        <a:p>
          <a:endParaRPr lang="en-US"/>
        </a:p>
      </dgm:t>
    </dgm:pt>
    <dgm:pt modelId="{5CD241DE-9B2E-4BE1-8230-F38DB1CADFF5}">
      <dgm:prSet/>
      <dgm:spPr/>
      <dgm:t>
        <a:bodyPr/>
        <a:lstStyle/>
        <a:p>
          <a:pPr rtl="0"/>
          <a:r>
            <a:rPr lang="en-US" dirty="0" smtClean="0"/>
            <a:t>Evaluate how well your profile fits the scholarship criteria</a:t>
          </a:r>
          <a:endParaRPr lang="en-US" dirty="0"/>
        </a:p>
      </dgm:t>
    </dgm:pt>
    <dgm:pt modelId="{6B86E2AC-546E-4962-8616-7511A1E2E34A}" type="parTrans" cxnId="{17A51E56-0BDF-44A2-A957-60F3435752F8}">
      <dgm:prSet/>
      <dgm:spPr/>
      <dgm:t>
        <a:bodyPr/>
        <a:lstStyle/>
        <a:p>
          <a:endParaRPr lang="en-US"/>
        </a:p>
      </dgm:t>
    </dgm:pt>
    <dgm:pt modelId="{8CBC116C-BD75-4E23-B1B5-925330A4B260}" type="sibTrans" cxnId="{17A51E56-0BDF-44A2-A957-60F3435752F8}">
      <dgm:prSet/>
      <dgm:spPr/>
      <dgm:t>
        <a:bodyPr/>
        <a:lstStyle/>
        <a:p>
          <a:endParaRPr lang="en-US"/>
        </a:p>
      </dgm:t>
    </dgm:pt>
    <dgm:pt modelId="{D6B4164E-D672-4E0E-A41D-04B226F6A73D}">
      <dgm:prSet/>
      <dgm:spPr/>
      <dgm:t>
        <a:bodyPr/>
        <a:lstStyle/>
        <a:p>
          <a:pPr rtl="0"/>
          <a:r>
            <a:rPr lang="en-US" dirty="0" smtClean="0"/>
            <a:t>Apply for everything local; small applicant pools increase your chances – specifically LISD Education Foundation</a:t>
          </a:r>
          <a:endParaRPr lang="en-US" dirty="0"/>
        </a:p>
      </dgm:t>
    </dgm:pt>
    <dgm:pt modelId="{F96F98EE-5F50-4BC7-84BA-9A2695B93E0D}" type="parTrans" cxnId="{7B7EE46A-0559-407E-BEBA-00E136148A0F}">
      <dgm:prSet/>
      <dgm:spPr/>
      <dgm:t>
        <a:bodyPr/>
        <a:lstStyle/>
        <a:p>
          <a:endParaRPr lang="en-US"/>
        </a:p>
      </dgm:t>
    </dgm:pt>
    <dgm:pt modelId="{428D2569-EE3A-4A7E-B803-1E5F3F8CE6CE}" type="sibTrans" cxnId="{7B7EE46A-0559-407E-BEBA-00E136148A0F}">
      <dgm:prSet/>
      <dgm:spPr/>
      <dgm:t>
        <a:bodyPr/>
        <a:lstStyle/>
        <a:p>
          <a:endParaRPr lang="en-US"/>
        </a:p>
      </dgm:t>
    </dgm:pt>
    <dgm:pt modelId="{926608BC-D8DB-4966-A35B-8B0837603D17}" type="pres">
      <dgm:prSet presAssocID="{77D087D1-080A-4E2B-A101-2FD65567D01E}" presName="outerComposite" presStyleCnt="0">
        <dgm:presLayoutVars>
          <dgm:chMax val="5"/>
          <dgm:dir/>
          <dgm:resizeHandles val="exact"/>
        </dgm:presLayoutVars>
      </dgm:prSet>
      <dgm:spPr/>
      <dgm:t>
        <a:bodyPr/>
        <a:lstStyle/>
        <a:p>
          <a:endParaRPr lang="en-US"/>
        </a:p>
      </dgm:t>
    </dgm:pt>
    <dgm:pt modelId="{1A240390-CF85-41DB-96B7-D1D5C954E1BA}" type="pres">
      <dgm:prSet presAssocID="{77D087D1-080A-4E2B-A101-2FD65567D01E}" presName="dummyMaxCanvas" presStyleCnt="0">
        <dgm:presLayoutVars/>
      </dgm:prSet>
      <dgm:spPr/>
    </dgm:pt>
    <dgm:pt modelId="{AE9257BE-71AE-46E9-B666-C5796B6575F4}" type="pres">
      <dgm:prSet presAssocID="{77D087D1-080A-4E2B-A101-2FD65567D01E}" presName="ThreeNodes_1" presStyleLbl="node1" presStyleIdx="0" presStyleCnt="3">
        <dgm:presLayoutVars>
          <dgm:bulletEnabled val="1"/>
        </dgm:presLayoutVars>
      </dgm:prSet>
      <dgm:spPr/>
      <dgm:t>
        <a:bodyPr/>
        <a:lstStyle/>
        <a:p>
          <a:endParaRPr lang="en-US"/>
        </a:p>
      </dgm:t>
    </dgm:pt>
    <dgm:pt modelId="{2A03599A-6156-4457-B440-9DD69702485A}" type="pres">
      <dgm:prSet presAssocID="{77D087D1-080A-4E2B-A101-2FD65567D01E}" presName="ThreeNodes_2" presStyleLbl="node1" presStyleIdx="1" presStyleCnt="3">
        <dgm:presLayoutVars>
          <dgm:bulletEnabled val="1"/>
        </dgm:presLayoutVars>
      </dgm:prSet>
      <dgm:spPr/>
      <dgm:t>
        <a:bodyPr/>
        <a:lstStyle/>
        <a:p>
          <a:endParaRPr lang="en-US"/>
        </a:p>
      </dgm:t>
    </dgm:pt>
    <dgm:pt modelId="{67E23883-E6DE-4089-B7B2-733E6F6323C9}" type="pres">
      <dgm:prSet presAssocID="{77D087D1-080A-4E2B-A101-2FD65567D01E}" presName="ThreeNodes_3" presStyleLbl="node1" presStyleIdx="2" presStyleCnt="3">
        <dgm:presLayoutVars>
          <dgm:bulletEnabled val="1"/>
        </dgm:presLayoutVars>
      </dgm:prSet>
      <dgm:spPr/>
      <dgm:t>
        <a:bodyPr/>
        <a:lstStyle/>
        <a:p>
          <a:endParaRPr lang="en-US"/>
        </a:p>
      </dgm:t>
    </dgm:pt>
    <dgm:pt modelId="{A6003C35-2171-4786-A186-4C3F67D1323C}" type="pres">
      <dgm:prSet presAssocID="{77D087D1-080A-4E2B-A101-2FD65567D01E}" presName="ThreeConn_1-2" presStyleLbl="fgAccFollowNode1" presStyleIdx="0" presStyleCnt="2">
        <dgm:presLayoutVars>
          <dgm:bulletEnabled val="1"/>
        </dgm:presLayoutVars>
      </dgm:prSet>
      <dgm:spPr/>
      <dgm:t>
        <a:bodyPr/>
        <a:lstStyle/>
        <a:p>
          <a:endParaRPr lang="en-US"/>
        </a:p>
      </dgm:t>
    </dgm:pt>
    <dgm:pt modelId="{DB20B6E2-2AE9-4B3D-B73C-572F9EFA0947}" type="pres">
      <dgm:prSet presAssocID="{77D087D1-080A-4E2B-A101-2FD65567D01E}" presName="ThreeConn_2-3" presStyleLbl="fgAccFollowNode1" presStyleIdx="1" presStyleCnt="2">
        <dgm:presLayoutVars>
          <dgm:bulletEnabled val="1"/>
        </dgm:presLayoutVars>
      </dgm:prSet>
      <dgm:spPr/>
      <dgm:t>
        <a:bodyPr/>
        <a:lstStyle/>
        <a:p>
          <a:endParaRPr lang="en-US"/>
        </a:p>
      </dgm:t>
    </dgm:pt>
    <dgm:pt modelId="{6CCA92D7-D44C-4929-BF70-53896543B930}" type="pres">
      <dgm:prSet presAssocID="{77D087D1-080A-4E2B-A101-2FD65567D01E}" presName="ThreeNodes_1_text" presStyleLbl="node1" presStyleIdx="2" presStyleCnt="3">
        <dgm:presLayoutVars>
          <dgm:bulletEnabled val="1"/>
        </dgm:presLayoutVars>
      </dgm:prSet>
      <dgm:spPr/>
      <dgm:t>
        <a:bodyPr/>
        <a:lstStyle/>
        <a:p>
          <a:endParaRPr lang="en-US"/>
        </a:p>
      </dgm:t>
    </dgm:pt>
    <dgm:pt modelId="{AAE760C4-8982-4743-8E3E-883CC08F86C4}" type="pres">
      <dgm:prSet presAssocID="{77D087D1-080A-4E2B-A101-2FD65567D01E}" presName="ThreeNodes_2_text" presStyleLbl="node1" presStyleIdx="2" presStyleCnt="3">
        <dgm:presLayoutVars>
          <dgm:bulletEnabled val="1"/>
        </dgm:presLayoutVars>
      </dgm:prSet>
      <dgm:spPr/>
      <dgm:t>
        <a:bodyPr/>
        <a:lstStyle/>
        <a:p>
          <a:endParaRPr lang="en-US"/>
        </a:p>
      </dgm:t>
    </dgm:pt>
    <dgm:pt modelId="{AE5CDC5F-E62B-49A6-9C4C-CE5D156B5F08}" type="pres">
      <dgm:prSet presAssocID="{77D087D1-080A-4E2B-A101-2FD65567D01E}" presName="ThreeNodes_3_text" presStyleLbl="node1" presStyleIdx="2" presStyleCnt="3">
        <dgm:presLayoutVars>
          <dgm:bulletEnabled val="1"/>
        </dgm:presLayoutVars>
      </dgm:prSet>
      <dgm:spPr/>
      <dgm:t>
        <a:bodyPr/>
        <a:lstStyle/>
        <a:p>
          <a:endParaRPr lang="en-US"/>
        </a:p>
      </dgm:t>
    </dgm:pt>
  </dgm:ptLst>
  <dgm:cxnLst>
    <dgm:cxn modelId="{F09735B0-AE33-4532-9FB5-598EDEAA7B8D}" type="presOf" srcId="{77D087D1-080A-4E2B-A101-2FD65567D01E}" destId="{926608BC-D8DB-4966-A35B-8B0837603D17}" srcOrd="0" destOrd="0" presId="urn:microsoft.com/office/officeart/2005/8/layout/vProcess5"/>
    <dgm:cxn modelId="{C02838F5-D54B-4E63-B62A-0481ED7BB7E5}" type="presOf" srcId="{5CD241DE-9B2E-4BE1-8230-F38DB1CADFF5}" destId="{2A03599A-6156-4457-B440-9DD69702485A}" srcOrd="0" destOrd="0" presId="urn:microsoft.com/office/officeart/2005/8/layout/vProcess5"/>
    <dgm:cxn modelId="{FA8E9234-CDB2-4EF9-B0C7-898D108A8DC1}" srcId="{77D087D1-080A-4E2B-A101-2FD65567D01E}" destId="{6212F7C8-E0B2-43E1-B612-D13EBEC3D259}" srcOrd="0" destOrd="0" parTransId="{EF9BDE4E-FE09-4B6E-AF51-96123BB32D47}" sibTransId="{73F75D4D-25C1-4F13-B3E7-4B882CD53933}"/>
    <dgm:cxn modelId="{4379E054-E087-4A54-B883-3AB0C87BD6AB}" type="presOf" srcId="{73F75D4D-25C1-4F13-B3E7-4B882CD53933}" destId="{A6003C35-2171-4786-A186-4C3F67D1323C}" srcOrd="0" destOrd="0" presId="urn:microsoft.com/office/officeart/2005/8/layout/vProcess5"/>
    <dgm:cxn modelId="{B2BB0461-A7C3-48A3-80C1-FEEB88919573}" type="presOf" srcId="{D6B4164E-D672-4E0E-A41D-04B226F6A73D}" destId="{67E23883-E6DE-4089-B7B2-733E6F6323C9}" srcOrd="0" destOrd="0" presId="urn:microsoft.com/office/officeart/2005/8/layout/vProcess5"/>
    <dgm:cxn modelId="{5BF95687-C2DB-4F77-ADDC-BE8B5DC18FFE}" type="presOf" srcId="{8CBC116C-BD75-4E23-B1B5-925330A4B260}" destId="{DB20B6E2-2AE9-4B3D-B73C-572F9EFA0947}" srcOrd="0" destOrd="0" presId="urn:microsoft.com/office/officeart/2005/8/layout/vProcess5"/>
    <dgm:cxn modelId="{A4DF9EEE-841C-4A34-8F66-64A6707EE179}" type="presOf" srcId="{6212F7C8-E0B2-43E1-B612-D13EBEC3D259}" destId="{6CCA92D7-D44C-4929-BF70-53896543B930}" srcOrd="1" destOrd="0" presId="urn:microsoft.com/office/officeart/2005/8/layout/vProcess5"/>
    <dgm:cxn modelId="{819680BE-B698-48C8-B4AA-FE990D21E0D3}" type="presOf" srcId="{5CD241DE-9B2E-4BE1-8230-F38DB1CADFF5}" destId="{AAE760C4-8982-4743-8E3E-883CC08F86C4}" srcOrd="1" destOrd="0" presId="urn:microsoft.com/office/officeart/2005/8/layout/vProcess5"/>
    <dgm:cxn modelId="{5AFE46D6-2CE7-4832-82AB-33A5B1F7492C}" type="presOf" srcId="{D6B4164E-D672-4E0E-A41D-04B226F6A73D}" destId="{AE5CDC5F-E62B-49A6-9C4C-CE5D156B5F08}" srcOrd="1" destOrd="0" presId="urn:microsoft.com/office/officeart/2005/8/layout/vProcess5"/>
    <dgm:cxn modelId="{17A51E56-0BDF-44A2-A957-60F3435752F8}" srcId="{77D087D1-080A-4E2B-A101-2FD65567D01E}" destId="{5CD241DE-9B2E-4BE1-8230-F38DB1CADFF5}" srcOrd="1" destOrd="0" parTransId="{6B86E2AC-546E-4962-8616-7511A1E2E34A}" sibTransId="{8CBC116C-BD75-4E23-B1B5-925330A4B260}"/>
    <dgm:cxn modelId="{7B7EE46A-0559-407E-BEBA-00E136148A0F}" srcId="{77D087D1-080A-4E2B-A101-2FD65567D01E}" destId="{D6B4164E-D672-4E0E-A41D-04B226F6A73D}" srcOrd="2" destOrd="0" parTransId="{F96F98EE-5F50-4BC7-84BA-9A2695B93E0D}" sibTransId="{428D2569-EE3A-4A7E-B803-1E5F3F8CE6CE}"/>
    <dgm:cxn modelId="{AA33D16D-DDB1-4394-9D30-A2C18CD24917}" type="presOf" srcId="{6212F7C8-E0B2-43E1-B612-D13EBEC3D259}" destId="{AE9257BE-71AE-46E9-B666-C5796B6575F4}" srcOrd="0" destOrd="0" presId="urn:microsoft.com/office/officeart/2005/8/layout/vProcess5"/>
    <dgm:cxn modelId="{43F26331-7ABB-4113-85BD-8C4C50DDD9CC}" type="presParOf" srcId="{926608BC-D8DB-4966-A35B-8B0837603D17}" destId="{1A240390-CF85-41DB-96B7-D1D5C954E1BA}" srcOrd="0" destOrd="0" presId="urn:microsoft.com/office/officeart/2005/8/layout/vProcess5"/>
    <dgm:cxn modelId="{FCFF7E01-183D-4C38-83A2-C31BF333732A}" type="presParOf" srcId="{926608BC-D8DB-4966-A35B-8B0837603D17}" destId="{AE9257BE-71AE-46E9-B666-C5796B6575F4}" srcOrd="1" destOrd="0" presId="urn:microsoft.com/office/officeart/2005/8/layout/vProcess5"/>
    <dgm:cxn modelId="{F877B316-B8E3-4555-881E-74EF80E7045E}" type="presParOf" srcId="{926608BC-D8DB-4966-A35B-8B0837603D17}" destId="{2A03599A-6156-4457-B440-9DD69702485A}" srcOrd="2" destOrd="0" presId="urn:microsoft.com/office/officeart/2005/8/layout/vProcess5"/>
    <dgm:cxn modelId="{46F17DD2-9E9B-4A51-9DE1-829E0AC70B73}" type="presParOf" srcId="{926608BC-D8DB-4966-A35B-8B0837603D17}" destId="{67E23883-E6DE-4089-B7B2-733E6F6323C9}" srcOrd="3" destOrd="0" presId="urn:microsoft.com/office/officeart/2005/8/layout/vProcess5"/>
    <dgm:cxn modelId="{9DF61D4E-A315-4C36-8EAD-975BA0859559}" type="presParOf" srcId="{926608BC-D8DB-4966-A35B-8B0837603D17}" destId="{A6003C35-2171-4786-A186-4C3F67D1323C}" srcOrd="4" destOrd="0" presId="urn:microsoft.com/office/officeart/2005/8/layout/vProcess5"/>
    <dgm:cxn modelId="{ED72DC1C-B530-473A-BEBA-92060A457431}" type="presParOf" srcId="{926608BC-D8DB-4966-A35B-8B0837603D17}" destId="{DB20B6E2-2AE9-4B3D-B73C-572F9EFA0947}" srcOrd="5" destOrd="0" presId="urn:microsoft.com/office/officeart/2005/8/layout/vProcess5"/>
    <dgm:cxn modelId="{1609C3DC-4BC2-4A1E-A10D-92A6BA1E2CA1}" type="presParOf" srcId="{926608BC-D8DB-4966-A35B-8B0837603D17}" destId="{6CCA92D7-D44C-4929-BF70-53896543B930}" srcOrd="6" destOrd="0" presId="urn:microsoft.com/office/officeart/2005/8/layout/vProcess5"/>
    <dgm:cxn modelId="{167F2B13-5DC4-42F8-9CDD-69EA734C43BE}" type="presParOf" srcId="{926608BC-D8DB-4966-A35B-8B0837603D17}" destId="{AAE760C4-8982-4743-8E3E-883CC08F86C4}" srcOrd="7" destOrd="0" presId="urn:microsoft.com/office/officeart/2005/8/layout/vProcess5"/>
    <dgm:cxn modelId="{905C94A6-7D49-4F1A-82D6-B9F153D00A9B}" type="presParOf" srcId="{926608BC-D8DB-4966-A35B-8B0837603D17}" destId="{AE5CDC5F-E62B-49A6-9C4C-CE5D156B5F0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A1C38-24E4-433F-A813-0A123D7D661A}">
      <dsp:nvSpPr>
        <dsp:cNvPr id="0" name=""/>
        <dsp:cNvSpPr/>
      </dsp:nvSpPr>
      <dsp:spPr>
        <a:xfrm>
          <a:off x="152397" y="0"/>
          <a:ext cx="2438404" cy="39512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rtl="0">
            <a:lnSpc>
              <a:spcPct val="90000"/>
            </a:lnSpc>
            <a:spcBef>
              <a:spcPct val="0"/>
            </a:spcBef>
            <a:spcAft>
              <a:spcPct val="35000"/>
            </a:spcAft>
          </a:pPr>
          <a:r>
            <a:rPr lang="en-US" sz="4600" kern="1200" dirty="0" smtClean="0"/>
            <a:t>$0 in interest and $0 to repay</a:t>
          </a:r>
          <a:endParaRPr lang="en-US" sz="4600" kern="1200" dirty="0"/>
        </a:p>
      </dsp:txBody>
      <dsp:txXfrm>
        <a:off x="271430" y="119033"/>
        <a:ext cx="2200338" cy="3713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90894-2182-43DC-9AB8-BD5FE851C066}">
      <dsp:nvSpPr>
        <dsp:cNvPr id="0" name=""/>
        <dsp:cNvSpPr/>
      </dsp:nvSpPr>
      <dsp:spPr>
        <a:xfrm>
          <a:off x="0" y="1527"/>
          <a:ext cx="2895598" cy="13079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x 6.8% interest = $680 per year</a:t>
          </a:r>
          <a:endParaRPr lang="en-US" sz="2800" kern="1200" dirty="0"/>
        </a:p>
      </dsp:txBody>
      <dsp:txXfrm>
        <a:off x="63849" y="65376"/>
        <a:ext cx="2767900" cy="1180261"/>
      </dsp:txXfrm>
    </dsp:sp>
    <dsp:sp modelId="{2AA0FC48-1D19-4882-BF9F-E94B461AB605}">
      <dsp:nvSpPr>
        <dsp:cNvPr id="0" name=""/>
        <dsp:cNvSpPr/>
      </dsp:nvSpPr>
      <dsp:spPr>
        <a:xfrm>
          <a:off x="0" y="1321664"/>
          <a:ext cx="2895598" cy="13079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x 4 years of college = </a:t>
          </a:r>
          <a:endParaRPr lang="en-US" sz="2800" kern="1200" dirty="0"/>
        </a:p>
      </dsp:txBody>
      <dsp:txXfrm>
        <a:off x="63849" y="1385513"/>
        <a:ext cx="2767900" cy="1180261"/>
      </dsp:txXfrm>
    </dsp:sp>
    <dsp:sp modelId="{630A45A2-39D2-40CB-BAB9-5E2A7AA3E060}">
      <dsp:nvSpPr>
        <dsp:cNvPr id="0" name=""/>
        <dsp:cNvSpPr/>
      </dsp:nvSpPr>
      <dsp:spPr>
        <a:xfrm>
          <a:off x="0" y="2641801"/>
          <a:ext cx="2895598" cy="13079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$2,720 in interest &amp;  $12, 720 to repay</a:t>
          </a:r>
          <a:endParaRPr lang="en-US" sz="2800" kern="1200" dirty="0"/>
        </a:p>
      </dsp:txBody>
      <dsp:txXfrm>
        <a:off x="63849" y="2705650"/>
        <a:ext cx="2767900" cy="11802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4B451-6BAC-48C7-9539-3ADA6DB489E9}">
      <dsp:nvSpPr>
        <dsp:cNvPr id="0" name=""/>
        <dsp:cNvSpPr/>
      </dsp:nvSpPr>
      <dsp:spPr>
        <a:xfrm>
          <a:off x="91440" y="1929"/>
          <a:ext cx="2865118" cy="12733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t>x 19% interest = $1,900 per year</a:t>
          </a:r>
          <a:endParaRPr lang="en-US" sz="2800" kern="1200" dirty="0"/>
        </a:p>
      </dsp:txBody>
      <dsp:txXfrm>
        <a:off x="153601" y="64090"/>
        <a:ext cx="2740796" cy="1149042"/>
      </dsp:txXfrm>
    </dsp:sp>
    <dsp:sp modelId="{E0EDCB37-BFC9-4EC6-A036-7EC7255B39BC}">
      <dsp:nvSpPr>
        <dsp:cNvPr id="0" name=""/>
        <dsp:cNvSpPr/>
      </dsp:nvSpPr>
      <dsp:spPr>
        <a:xfrm>
          <a:off x="91440" y="1338961"/>
          <a:ext cx="2865118" cy="12733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rtl="0">
            <a:lnSpc>
              <a:spcPct val="90000"/>
            </a:lnSpc>
            <a:spcBef>
              <a:spcPct val="0"/>
            </a:spcBef>
            <a:spcAft>
              <a:spcPct val="35000"/>
            </a:spcAft>
          </a:pPr>
          <a:r>
            <a:rPr lang="en-US" sz="2800" kern="1200" dirty="0" smtClean="0"/>
            <a:t>x 4 years of college = </a:t>
          </a:r>
          <a:endParaRPr lang="en-US" sz="2800" kern="1200" dirty="0"/>
        </a:p>
      </dsp:txBody>
      <dsp:txXfrm>
        <a:off x="153601" y="1401122"/>
        <a:ext cx="2740796" cy="1149042"/>
      </dsp:txXfrm>
    </dsp:sp>
    <dsp:sp modelId="{7A3DADB4-38FA-473F-ADEB-B7A3B3CD23B8}">
      <dsp:nvSpPr>
        <dsp:cNvPr id="0" name=""/>
        <dsp:cNvSpPr/>
      </dsp:nvSpPr>
      <dsp:spPr>
        <a:xfrm>
          <a:off x="91440" y="2675994"/>
          <a:ext cx="2865118" cy="12733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rtl="0">
            <a:lnSpc>
              <a:spcPct val="90000"/>
            </a:lnSpc>
            <a:spcBef>
              <a:spcPct val="0"/>
            </a:spcBef>
            <a:spcAft>
              <a:spcPct val="35000"/>
            </a:spcAft>
          </a:pPr>
          <a:r>
            <a:rPr lang="en-US" sz="2800" kern="1200" dirty="0" smtClean="0"/>
            <a:t>$7,600 in interest &amp; $17,600 to repay</a:t>
          </a:r>
          <a:endParaRPr lang="en-US" sz="2800" kern="1200" dirty="0"/>
        </a:p>
      </dsp:txBody>
      <dsp:txXfrm>
        <a:off x="153601" y="2738155"/>
        <a:ext cx="2740796" cy="11490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257BE-71AE-46E9-B666-C5796B6575F4}">
      <dsp:nvSpPr>
        <dsp:cNvPr id="0" name=""/>
        <dsp:cNvSpPr/>
      </dsp:nvSpPr>
      <dsp:spPr>
        <a:xfrm>
          <a:off x="0" y="0"/>
          <a:ext cx="6995160" cy="1357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Choose applications based on how well they fit you</a:t>
          </a:r>
          <a:endParaRPr lang="en-US" sz="2500" kern="1200" dirty="0"/>
        </a:p>
      </dsp:txBody>
      <dsp:txXfrm>
        <a:off x="39768" y="39768"/>
        <a:ext cx="5530000" cy="1278252"/>
      </dsp:txXfrm>
    </dsp:sp>
    <dsp:sp modelId="{2A03599A-6156-4457-B440-9DD69702485A}">
      <dsp:nvSpPr>
        <dsp:cNvPr id="0" name=""/>
        <dsp:cNvSpPr/>
      </dsp:nvSpPr>
      <dsp:spPr>
        <a:xfrm>
          <a:off x="617219" y="1584087"/>
          <a:ext cx="6995160" cy="1357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Evaluate how well your profile fits the scholarship criteria</a:t>
          </a:r>
          <a:endParaRPr lang="en-US" sz="2500" kern="1200" dirty="0"/>
        </a:p>
      </dsp:txBody>
      <dsp:txXfrm>
        <a:off x="656987" y="1623855"/>
        <a:ext cx="5415841" cy="1278252"/>
      </dsp:txXfrm>
    </dsp:sp>
    <dsp:sp modelId="{67E23883-E6DE-4089-B7B2-733E6F6323C9}">
      <dsp:nvSpPr>
        <dsp:cNvPr id="0" name=""/>
        <dsp:cNvSpPr/>
      </dsp:nvSpPr>
      <dsp:spPr>
        <a:xfrm>
          <a:off x="1234439" y="3168174"/>
          <a:ext cx="6995160" cy="1357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Apply for everything local; small applicant pools increase your chances – specifically LISD Education Foundation</a:t>
          </a:r>
          <a:endParaRPr lang="en-US" sz="2500" kern="1200" dirty="0"/>
        </a:p>
      </dsp:txBody>
      <dsp:txXfrm>
        <a:off x="1274207" y="3207942"/>
        <a:ext cx="5415841" cy="1278252"/>
      </dsp:txXfrm>
    </dsp:sp>
    <dsp:sp modelId="{A6003C35-2171-4786-A186-4C3F67D1323C}">
      <dsp:nvSpPr>
        <dsp:cNvPr id="0" name=""/>
        <dsp:cNvSpPr/>
      </dsp:nvSpPr>
      <dsp:spPr>
        <a:xfrm>
          <a:off x="61125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311173" y="1029656"/>
        <a:ext cx="485410" cy="664128"/>
      </dsp:txXfrm>
    </dsp:sp>
    <dsp:sp modelId="{DB20B6E2-2AE9-4B3D-B73C-572F9EFA0947}">
      <dsp:nvSpPr>
        <dsp:cNvPr id="0" name=""/>
        <dsp:cNvSpPr/>
      </dsp:nvSpPr>
      <dsp:spPr>
        <a:xfrm>
          <a:off x="672981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928393" y="2604691"/>
        <a:ext cx="485410" cy="66412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871610-7930-412D-A97B-F43C98A3A4E7}" type="datetimeFigureOut">
              <a:rPr lang="en-US" smtClean="0"/>
              <a:pPr/>
              <a:t>10/8/15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D51749-89FC-453C-9998-B60DEE27D3DA}" type="slidenum">
              <a:rPr lang="en-US" smtClean="0"/>
              <a:pPr/>
              <a:t>‹#›</a:t>
            </a:fld>
            <a:endParaRPr lang="en-US"/>
          </a:p>
        </p:txBody>
      </p:sp>
    </p:spTree>
    <p:extLst>
      <p:ext uri="{BB962C8B-B14F-4D97-AF65-F5344CB8AC3E}">
        <p14:creationId xmlns:p14="http://schemas.microsoft.com/office/powerpoint/2010/main" val="2538420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solidFill>
                  <a:schemeClr val="tx1"/>
                </a:solidFill>
              </a:rPr>
              <a:t>Did you know there is a scholarship for someone who is great at duck calling? For being passionate about skateboarding or for majoring in bag piping? Just for being tall? Or how about $27,500 a year to live in J.D. Salinger’s former dorm room and display “quirky brilliance”?</a:t>
            </a:r>
          </a:p>
          <a:p>
            <a:pPr algn="l"/>
            <a:r>
              <a:rPr lang="en-US" dirty="0" smtClean="0">
                <a:solidFill>
                  <a:schemeClr val="tx1"/>
                </a:solidFill>
              </a:rPr>
              <a:t>These are all REAL scholarships, and I’m here to show you how you can find a scholarship that is right for you, no matter who you are!</a:t>
            </a:r>
          </a:p>
          <a:p>
            <a:endParaRPr lang="en-US" dirty="0"/>
          </a:p>
        </p:txBody>
      </p:sp>
      <p:sp>
        <p:nvSpPr>
          <p:cNvPr id="4" name="Slide Number Placeholder 3"/>
          <p:cNvSpPr>
            <a:spLocks noGrp="1"/>
          </p:cNvSpPr>
          <p:nvPr>
            <p:ph type="sldNum" sz="quarter" idx="10"/>
          </p:nvPr>
        </p:nvSpPr>
        <p:spPr/>
        <p:txBody>
          <a:bodyPr/>
          <a:lstStyle/>
          <a:p>
            <a:fld id="{F4D51749-89FC-453C-9998-B60DEE27D3D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counseling</a:t>
            </a:r>
            <a:r>
              <a:rPr lang="en-US" baseline="0" dirty="0" smtClean="0"/>
              <a:t> offices</a:t>
            </a:r>
            <a:r>
              <a:rPr lang="en-US" dirty="0" smtClean="0"/>
              <a:t> keep a listing of scholarships. Our is posted on </a:t>
            </a:r>
            <a:r>
              <a:rPr lang="en-US" smtClean="0"/>
              <a:t>our website </a:t>
            </a:r>
            <a:r>
              <a:rPr lang="en-US" dirty="0" smtClean="0"/>
              <a:t>Also, be aware that new information on scholarships is available all the time, so keep checking back. </a:t>
            </a:r>
          </a:p>
          <a:p>
            <a:endParaRPr lang="en-US" dirty="0"/>
          </a:p>
        </p:txBody>
      </p:sp>
      <p:sp>
        <p:nvSpPr>
          <p:cNvPr id="4" name="Slide Number Placeholder 3"/>
          <p:cNvSpPr>
            <a:spLocks noGrp="1"/>
          </p:cNvSpPr>
          <p:nvPr>
            <p:ph type="sldNum" sz="quarter" idx="10"/>
          </p:nvPr>
        </p:nvSpPr>
        <p:spPr/>
        <p:txBody>
          <a:bodyPr/>
          <a:lstStyle/>
          <a:p>
            <a:fld id="{F4D51749-89FC-453C-9998-B60DEE27D3DA}"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students wonder what the steps are to doing an online search. Let’s go through the collegeboard.com site as an example. When you select “Scholarship Search” you’ll have the opportunity to provide information about yourself that could match you up to a scholarship. The questions will include things like your state of residence, minority background, and any disabilities you might have. </a:t>
            </a:r>
          </a:p>
          <a:p>
            <a:r>
              <a:rPr lang="en-US" dirty="0" smtClean="0"/>
              <a:t>Once you’ve done that, you’ll be given a list of possible scholarships, and their basic information. At that point, it’s up to you to learn about each scholarship through the links provided. Do you really qualify? Many scholarships will have restrictions like what area you will be studying or what college you’re attending. </a:t>
            </a:r>
          </a:p>
          <a:p>
            <a:r>
              <a:rPr lang="en-US" dirty="0" smtClean="0"/>
              <a:t>When you narrow down the list of possibilities to those for which you qualify, you’ll want to then obtain and complete each scholarship’s application process. This involves time and hard work, as each scholarship will have different requirements, so be careful to read and follow all the directions. We’ll talk more about successfully completing scholarship applications next-- including doing a Personal Assessment and creating an Academic Portfolio to make the process easier. </a:t>
            </a:r>
          </a:p>
          <a:p>
            <a:r>
              <a:rPr lang="en-US" dirty="0" smtClean="0"/>
              <a:t>Keep in mind that completing an online search for scholarships is a separate process from completing the actual scholarship applications.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4D51749-89FC-453C-9998-B60DEE27D3DA}"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let’s start with what are scholarships and what are they used for. Scholarships are a form of financial aid, and they are FREE. You do not have to pay to get them, and you do not have to repay them either, which is why they are sometimes referred to as a type of “gift aid.” </a:t>
            </a:r>
          </a:p>
          <a:p>
            <a:endParaRPr lang="en-US" dirty="0"/>
          </a:p>
        </p:txBody>
      </p:sp>
      <p:sp>
        <p:nvSpPr>
          <p:cNvPr id="4" name="Slide Number Placeholder 3"/>
          <p:cNvSpPr>
            <a:spLocks noGrp="1"/>
          </p:cNvSpPr>
          <p:nvPr>
            <p:ph type="sldNum" sz="quarter" idx="10"/>
          </p:nvPr>
        </p:nvSpPr>
        <p:spPr/>
        <p:txBody>
          <a:bodyPr/>
          <a:lstStyle/>
          <a:p>
            <a:fld id="{F4D51749-89FC-453C-9998-B60DEE27D3DA}"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who can get a scholarship?</a:t>
            </a:r>
          </a:p>
          <a:p>
            <a:r>
              <a:rPr lang="en-US" dirty="0" smtClean="0"/>
              <a:t>There are scholarships available for every kind of student, including you! I’m here to give you all the tools you need to find and apply for them, then it’s up to you to put in the work of getting them!</a:t>
            </a:r>
          </a:p>
          <a:p>
            <a:endParaRPr lang="en-US" dirty="0"/>
          </a:p>
        </p:txBody>
      </p:sp>
      <p:sp>
        <p:nvSpPr>
          <p:cNvPr id="4" name="Slide Number Placeholder 3"/>
          <p:cNvSpPr>
            <a:spLocks noGrp="1"/>
          </p:cNvSpPr>
          <p:nvPr>
            <p:ph type="sldNum" sz="quarter" idx="10"/>
          </p:nvPr>
        </p:nvSpPr>
        <p:spPr/>
        <p:txBody>
          <a:bodyPr/>
          <a:lstStyle/>
          <a:p>
            <a:fld id="{F4D51749-89FC-453C-9998-B60DEE27D3DA}"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someone decides to create a scholarship, they can award it based on any criteria they want! That means the possibilities are endless!</a:t>
            </a:r>
          </a:p>
          <a:p>
            <a:endParaRPr lang="en-US" dirty="0"/>
          </a:p>
        </p:txBody>
      </p:sp>
      <p:sp>
        <p:nvSpPr>
          <p:cNvPr id="4" name="Slide Number Placeholder 3"/>
          <p:cNvSpPr>
            <a:spLocks noGrp="1"/>
          </p:cNvSpPr>
          <p:nvPr>
            <p:ph type="sldNum" sz="quarter" idx="10"/>
          </p:nvPr>
        </p:nvSpPr>
        <p:spPr/>
        <p:txBody>
          <a:bodyPr/>
          <a:lstStyle/>
          <a:p>
            <a:fld id="{F4D51749-89FC-453C-9998-B60DEE27D3DA}"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most people think of scholarships, they think of scholarships based on earning good grades or being an outstanding athlete. And scholarships absolutely can be based on these achievements and many others, including musical talent, artistic ability, volunteer work, or any other achievements</a:t>
            </a:r>
            <a:endParaRPr lang="en-US" dirty="0"/>
          </a:p>
        </p:txBody>
      </p:sp>
      <p:sp>
        <p:nvSpPr>
          <p:cNvPr id="4" name="Slide Number Placeholder 3"/>
          <p:cNvSpPr>
            <a:spLocks noGrp="1"/>
          </p:cNvSpPr>
          <p:nvPr>
            <p:ph type="sldNum" sz="quarter" idx="10"/>
          </p:nvPr>
        </p:nvSpPr>
        <p:spPr/>
        <p:txBody>
          <a:bodyPr/>
          <a:lstStyle/>
          <a:p>
            <a:fld id="{F4D51749-89FC-453C-9998-B60DEE27D3DA}"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plenty more where these come from, so just remember that scholarships are awarded for thousands of reasons, and to all kinds of students, and that there is a scholarship out there for you. You just have to find it!</a:t>
            </a:r>
            <a:endParaRPr lang="en-US" dirty="0"/>
          </a:p>
        </p:txBody>
      </p:sp>
      <p:sp>
        <p:nvSpPr>
          <p:cNvPr id="4" name="Slide Number Placeholder 3"/>
          <p:cNvSpPr>
            <a:spLocks noGrp="1"/>
          </p:cNvSpPr>
          <p:nvPr>
            <p:ph type="sldNum" sz="quarter" idx="10"/>
          </p:nvPr>
        </p:nvSpPr>
        <p:spPr/>
        <p:txBody>
          <a:bodyPr/>
          <a:lstStyle/>
          <a:p>
            <a:fld id="{F4D51749-89FC-453C-9998-B60DEE27D3DA}"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be wondering why you should bother searching and applying for scholarships. Why should you?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4D51749-89FC-453C-9998-B60DEE27D3DA}"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you’re successful, applying for scholarships can be well worth your time. Let’s say that it takes you five hours to complete a dozen scholarship applications, and you win just one of those scholarships. But it’s a $10,000 scholarship. And five hours for a $10,000 scholarship equals $2,000 an hour! </a:t>
            </a:r>
          </a:p>
          <a:p>
            <a:endParaRPr lang="en-US" dirty="0"/>
          </a:p>
        </p:txBody>
      </p:sp>
      <p:sp>
        <p:nvSpPr>
          <p:cNvPr id="4" name="Slide Number Placeholder 3"/>
          <p:cNvSpPr>
            <a:spLocks noGrp="1"/>
          </p:cNvSpPr>
          <p:nvPr>
            <p:ph type="sldNum" sz="quarter" idx="10"/>
          </p:nvPr>
        </p:nvSpPr>
        <p:spPr/>
        <p:txBody>
          <a:bodyPr/>
          <a:lstStyle/>
          <a:p>
            <a:fld id="{F4D51749-89FC-453C-9998-B60DEE27D3DA}"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Scholarships also reduce the total out-of-pocket cost of college to you, reducing how much other financial aid you will need to find or how much your family will need to pay out-of-pocket. Plus, it will reduce your need to borrow student loans, allowing you to leave college with a lighter debt load. </a:t>
            </a:r>
          </a:p>
          <a:p>
            <a:r>
              <a:rPr lang="en-US" dirty="0" smtClean="0"/>
              <a:t>Remember that $10,000 scholarship you won after completing a dozen applications? If you instead borrowed that money through a federal student loan program, you’d end up owing almost $3000 just in interest before you even left college! And if you put it on your credit card at 19% interest? That’s over $7,500 in interest in four years.</a:t>
            </a:r>
          </a:p>
          <a:p>
            <a:r>
              <a:rPr lang="en-US" dirty="0" smtClean="0"/>
              <a:t>You can see that scholarships are the way to go!</a:t>
            </a:r>
          </a:p>
          <a:p>
            <a:endParaRPr lang="en-US" dirty="0"/>
          </a:p>
        </p:txBody>
      </p:sp>
      <p:sp>
        <p:nvSpPr>
          <p:cNvPr id="4" name="Slide Number Placeholder 3"/>
          <p:cNvSpPr>
            <a:spLocks noGrp="1"/>
          </p:cNvSpPr>
          <p:nvPr>
            <p:ph type="sldNum" sz="quarter" idx="10"/>
          </p:nvPr>
        </p:nvSpPr>
        <p:spPr/>
        <p:txBody>
          <a:bodyPr/>
          <a:lstStyle/>
          <a:p>
            <a:fld id="{F4D51749-89FC-453C-9998-B60DEE27D3DA}"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995C72-1F2B-4195-9BC0-EAD42DDF1808}" type="datetimeFigureOut">
              <a:rPr lang="en-US" smtClean="0"/>
              <a:pPr/>
              <a:t>10/8/15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CB734-311F-4E8B-B64E-1EE8EBF064B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995C72-1F2B-4195-9BC0-EAD42DDF1808}" type="datetimeFigureOut">
              <a:rPr lang="en-US" smtClean="0"/>
              <a:pPr/>
              <a:t>10/8/15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CB734-311F-4E8B-B64E-1EE8EBF064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995C72-1F2B-4195-9BC0-EAD42DDF1808}" type="datetimeFigureOut">
              <a:rPr lang="en-US" smtClean="0"/>
              <a:pPr/>
              <a:t>10/8/15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CB734-311F-4E8B-B64E-1EE8EBF064B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995C72-1F2B-4195-9BC0-EAD42DDF1808}" type="datetimeFigureOut">
              <a:rPr lang="en-US" smtClean="0"/>
              <a:pPr/>
              <a:t>10/8/15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CB734-311F-4E8B-B64E-1EE8EBF064B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995C72-1F2B-4195-9BC0-EAD42DDF1808}" type="datetimeFigureOut">
              <a:rPr lang="en-US" smtClean="0"/>
              <a:pPr/>
              <a:t>10/8/15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CB734-311F-4E8B-B64E-1EE8EBF064B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995C72-1F2B-4195-9BC0-EAD42DDF1808}" type="datetimeFigureOut">
              <a:rPr lang="en-US" smtClean="0"/>
              <a:pPr/>
              <a:t>10/8/15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CB734-311F-4E8B-B64E-1EE8EBF064B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995C72-1F2B-4195-9BC0-EAD42DDF1808}" type="datetimeFigureOut">
              <a:rPr lang="en-US" smtClean="0"/>
              <a:pPr/>
              <a:t>10/8/15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9CB734-311F-4E8B-B64E-1EE8EBF064B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995C72-1F2B-4195-9BC0-EAD42DDF1808}" type="datetimeFigureOut">
              <a:rPr lang="en-US" smtClean="0"/>
              <a:pPr/>
              <a:t>10/8/15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CB734-311F-4E8B-B64E-1EE8EBF064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995C72-1F2B-4195-9BC0-EAD42DDF1808}" type="datetimeFigureOut">
              <a:rPr lang="en-US" smtClean="0"/>
              <a:pPr/>
              <a:t>10/8/15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9CB734-311F-4E8B-B64E-1EE8EBF064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995C72-1F2B-4195-9BC0-EAD42DDF1808}" type="datetimeFigureOut">
              <a:rPr lang="en-US" smtClean="0"/>
              <a:pPr/>
              <a:t>10/8/15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CB734-311F-4E8B-B64E-1EE8EBF064B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995C72-1F2B-4195-9BC0-EAD42DDF1808}" type="datetimeFigureOut">
              <a:rPr lang="en-US" smtClean="0"/>
              <a:pPr/>
              <a:t>10/8/15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CB734-311F-4E8B-B64E-1EE8EBF064B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alpha val="97000"/>
              </a:schemeClr>
            </a:gs>
            <a:gs pos="53000">
              <a:srgbClr val="D4DEFF"/>
            </a:gs>
            <a:gs pos="53000">
              <a:srgbClr val="D4DEFF"/>
            </a:gs>
            <a:gs pos="83000">
              <a:srgbClr val="D4DEFF"/>
            </a:gs>
            <a:gs pos="100000">
              <a:srgbClr val="96AB94"/>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95C72-1F2B-4195-9BC0-EAD42DDF1808}" type="datetimeFigureOut">
              <a:rPr lang="en-US" smtClean="0"/>
              <a:pPr/>
              <a:t>10/8/15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CB734-311F-4E8B-B64E-1EE8EBF064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3" Type="http://schemas.openxmlformats.org/officeDocument/2006/relationships/diagramData" Target="../diagrams/data3.xml"/><Relationship Id="rId14" Type="http://schemas.openxmlformats.org/officeDocument/2006/relationships/diagramLayout" Target="../diagrams/layout3.xml"/><Relationship Id="rId15" Type="http://schemas.openxmlformats.org/officeDocument/2006/relationships/diagramQuickStyle" Target="../diagrams/quickStyle3.xml"/><Relationship Id="rId16" Type="http://schemas.openxmlformats.org/officeDocument/2006/relationships/diagramColors" Target="../diagrams/colors3.xml"/><Relationship Id="rId17" Type="http://schemas.microsoft.com/office/2007/relationships/diagramDrawing" Target="../diagrams/drawing3.xml"/><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lhs.lisd.ne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www.fastweb.com/"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cholarshipjunkie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afsa.ed.gov/"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wmf"/><Relationship Id="rId5" Type="http://schemas.openxmlformats.org/officeDocument/2006/relationships/image" Target="../media/image9.png"/><Relationship Id="rId6" Type="http://schemas.openxmlformats.org/officeDocument/2006/relationships/image" Target="../media/image10.wmf"/><Relationship Id="rId7" Type="http://schemas.openxmlformats.org/officeDocument/2006/relationships/image" Target="../media/image11.wmf"/><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838200"/>
            <a:ext cx="8229600" cy="1676400"/>
          </a:xfrm>
        </p:spPr>
        <p:txBody>
          <a:bodyPr>
            <a:normAutofit/>
          </a:bodyPr>
          <a:lstStyle/>
          <a:p>
            <a:r>
              <a:rPr lang="en-US" sz="6000" dirty="0" smtClean="0">
                <a:solidFill>
                  <a:schemeClr val="accent2">
                    <a:lumMod val="50000"/>
                  </a:schemeClr>
                </a:solidFill>
                <a:latin typeface="Comic Sans MS" pitchFamily="66" charset="0"/>
              </a:rPr>
              <a:t>Show Me the MONEY!</a:t>
            </a:r>
            <a:endParaRPr lang="en-US" sz="6000" dirty="0">
              <a:solidFill>
                <a:schemeClr val="accent2">
                  <a:lumMod val="50000"/>
                </a:schemeClr>
              </a:solidFill>
              <a:latin typeface="Comic Sans MS" pitchFamily="66" charset="0"/>
            </a:endParaRPr>
          </a:p>
        </p:txBody>
      </p:sp>
      <p:pic>
        <p:nvPicPr>
          <p:cNvPr id="8" name="Content Placeholder 7" descr="601BF03E5FCE95ECB8769DA14064E3.jpg"/>
          <p:cNvPicPr>
            <a:picLocks noGrp="1" noChangeAspect="1"/>
          </p:cNvPicPr>
          <p:nvPr>
            <p:ph idx="1"/>
          </p:nvPr>
        </p:nvPicPr>
        <p:blipFill>
          <a:blip r:embed="rId3" cstate="print"/>
          <a:stretch>
            <a:fillRect/>
          </a:stretch>
        </p:blipFill>
        <p:spPr>
          <a:xfrm>
            <a:off x="2362200" y="2514600"/>
            <a:ext cx="4419600" cy="3200400"/>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50000"/>
                  </a:schemeClr>
                </a:solidFill>
              </a:rPr>
              <a:t>Why should you look for scholarships?</a:t>
            </a:r>
            <a:endParaRPr lang="en-US" dirty="0">
              <a:solidFill>
                <a:schemeClr val="accent2">
                  <a:lumMod val="50000"/>
                </a:schemeClr>
              </a:solidFill>
            </a:endParaRPr>
          </a:p>
        </p:txBody>
      </p:sp>
      <p:pic>
        <p:nvPicPr>
          <p:cNvPr id="8197" name="Picture 5" descr="C:\Documents and Settings\lewislori.LISD\Local Settings\Temporary Internet Files\Content.IE5\PAT5XC5Z\MPj04423090000[1].jpg"/>
          <p:cNvPicPr>
            <a:picLocks noChangeAspect="1" noChangeArrowheads="1"/>
          </p:cNvPicPr>
          <p:nvPr/>
        </p:nvPicPr>
        <p:blipFill>
          <a:blip r:embed="rId3" cstate="print"/>
          <a:srcRect/>
          <a:stretch>
            <a:fillRect/>
          </a:stretch>
        </p:blipFill>
        <p:spPr bwMode="auto">
          <a:xfrm>
            <a:off x="1295400" y="1828800"/>
            <a:ext cx="6324600" cy="4191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It’s worth your time!</a:t>
            </a:r>
            <a:endParaRPr lang="en-US" b="1" dirty="0">
              <a:solidFill>
                <a:schemeClr val="accent2">
                  <a:lumMod val="50000"/>
                </a:schemeClr>
              </a:solidFill>
            </a:endParaRPr>
          </a:p>
        </p:txBody>
      </p:sp>
      <p:sp>
        <p:nvSpPr>
          <p:cNvPr id="3" name="Content Placeholder 2"/>
          <p:cNvSpPr>
            <a:spLocks noGrp="1"/>
          </p:cNvSpPr>
          <p:nvPr>
            <p:ph idx="1"/>
          </p:nvPr>
        </p:nvSpPr>
        <p:spPr>
          <a:xfrm>
            <a:off x="304800" y="2438400"/>
            <a:ext cx="5181600" cy="4114799"/>
          </a:xfrm>
        </p:spPr>
        <p:txBody>
          <a:bodyPr>
            <a:normAutofit/>
          </a:bodyPr>
          <a:lstStyle/>
          <a:p>
            <a:pPr>
              <a:buNone/>
            </a:pPr>
            <a:r>
              <a:rPr lang="en-US" dirty="0" smtClean="0"/>
              <a:t>    </a:t>
            </a:r>
            <a:r>
              <a:rPr lang="en-US" dirty="0" smtClean="0">
                <a:solidFill>
                  <a:schemeClr val="accent2">
                    <a:lumMod val="50000"/>
                  </a:schemeClr>
                </a:solidFill>
              </a:rPr>
              <a:t>1 $10,000 scholarship won</a:t>
            </a:r>
          </a:p>
          <a:p>
            <a:pPr>
              <a:buFontTx/>
              <a:buChar char="-"/>
            </a:pPr>
            <a:r>
              <a:rPr lang="en-US" dirty="0" smtClean="0">
                <a:solidFill>
                  <a:schemeClr val="accent2">
                    <a:lumMod val="50000"/>
                  </a:schemeClr>
                </a:solidFill>
              </a:rPr>
              <a:t>5 hours spent applying for</a:t>
            </a:r>
            <a:r>
              <a:rPr lang="en-US" u="sng" dirty="0" smtClean="0">
                <a:solidFill>
                  <a:schemeClr val="accent2">
                    <a:lumMod val="50000"/>
                  </a:schemeClr>
                </a:solidFill>
              </a:rPr>
              <a:t> scholarships</a:t>
            </a:r>
          </a:p>
          <a:p>
            <a:pPr>
              <a:buNone/>
            </a:pPr>
            <a:r>
              <a:rPr lang="en-US" dirty="0" smtClean="0">
                <a:solidFill>
                  <a:schemeClr val="accent2">
                    <a:lumMod val="50000"/>
                  </a:schemeClr>
                </a:solidFill>
              </a:rPr>
              <a:t>=  $2,000 per hour!</a:t>
            </a:r>
            <a:endParaRPr lang="en-US" dirty="0">
              <a:solidFill>
                <a:schemeClr val="accent2">
                  <a:lumMod val="50000"/>
                </a:schemeClr>
              </a:solidFill>
            </a:endParaRPr>
          </a:p>
        </p:txBody>
      </p:sp>
      <p:pic>
        <p:nvPicPr>
          <p:cNvPr id="9225" name="Picture 9" descr="C:\Documents and Settings\lewislori.LISD\Local Settings\Temporary Internet Files\Content.IE5\UQY65EXG\MPj04223890000[1].jpg"/>
          <p:cNvPicPr>
            <a:picLocks noChangeAspect="1" noChangeArrowheads="1"/>
          </p:cNvPicPr>
          <p:nvPr/>
        </p:nvPicPr>
        <p:blipFill>
          <a:blip r:embed="rId3" cstate="print"/>
          <a:srcRect/>
          <a:stretch>
            <a:fillRect/>
          </a:stretch>
        </p:blipFill>
        <p:spPr bwMode="auto">
          <a:xfrm>
            <a:off x="5257800" y="1219200"/>
            <a:ext cx="3623816" cy="5334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2743200" cy="1271587"/>
          </a:xfrm>
        </p:spPr>
        <p:txBody>
          <a:bodyPr>
            <a:normAutofit/>
          </a:bodyPr>
          <a:lstStyle/>
          <a:p>
            <a:r>
              <a:rPr lang="en-US" dirty="0" smtClean="0"/>
              <a:t>$10,000 Scholarship </a:t>
            </a:r>
            <a:endParaRPr lang="en-US" dirty="0"/>
          </a:p>
        </p:txBody>
      </p:sp>
      <p:graphicFrame>
        <p:nvGraphicFramePr>
          <p:cNvPr id="14" name="Content Placeholder 13"/>
          <p:cNvGraphicFramePr>
            <a:graphicFrameLocks noGrp="1"/>
          </p:cNvGraphicFramePr>
          <p:nvPr>
            <p:ph sz="half" idx="2"/>
          </p:nvPr>
        </p:nvGraphicFramePr>
        <p:xfrm>
          <a:off x="457200" y="2906712"/>
          <a:ext cx="2743200"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quarter" idx="3"/>
          </p:nvPr>
        </p:nvSpPr>
        <p:spPr>
          <a:xfrm>
            <a:off x="3276601" y="1752600"/>
            <a:ext cx="2819399" cy="1119187"/>
          </a:xfrm>
        </p:spPr>
        <p:txBody>
          <a:bodyPr>
            <a:noAutofit/>
          </a:bodyPr>
          <a:lstStyle/>
          <a:p>
            <a:r>
              <a:rPr lang="en-US" dirty="0" smtClean="0"/>
              <a:t>$10,000 Federal </a:t>
            </a:r>
          </a:p>
          <a:p>
            <a:r>
              <a:rPr lang="en-US" dirty="0" smtClean="0"/>
              <a:t>Student Loan </a:t>
            </a:r>
            <a:endParaRPr lang="en-US" dirty="0"/>
          </a:p>
        </p:txBody>
      </p:sp>
      <p:graphicFrame>
        <p:nvGraphicFramePr>
          <p:cNvPr id="15" name="Content Placeholder 14"/>
          <p:cNvGraphicFramePr>
            <a:graphicFrameLocks noGrp="1"/>
          </p:cNvGraphicFramePr>
          <p:nvPr>
            <p:ph sz="quarter" idx="4"/>
          </p:nvPr>
        </p:nvGraphicFramePr>
        <p:xfrm>
          <a:off x="3200400" y="2906712"/>
          <a:ext cx="2895599" cy="39512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p:cNvSpPr txBox="1"/>
          <p:nvPr/>
        </p:nvSpPr>
        <p:spPr>
          <a:xfrm>
            <a:off x="6248400" y="1981200"/>
            <a:ext cx="2628361" cy="830997"/>
          </a:xfrm>
          <a:prstGeom prst="rect">
            <a:avLst/>
          </a:prstGeom>
          <a:noFill/>
        </p:spPr>
        <p:txBody>
          <a:bodyPr wrap="square" rtlCol="0">
            <a:spAutoFit/>
          </a:bodyPr>
          <a:lstStyle/>
          <a:p>
            <a:r>
              <a:rPr lang="en-US" sz="2400" b="1" dirty="0" smtClean="0"/>
              <a:t>$10,000 Credit </a:t>
            </a:r>
          </a:p>
          <a:p>
            <a:r>
              <a:rPr lang="en-US" sz="2400" b="1" dirty="0" smtClean="0"/>
              <a:t>Card Debt </a:t>
            </a:r>
            <a:endParaRPr lang="en-US" sz="2400" b="1" dirty="0"/>
          </a:p>
        </p:txBody>
      </p:sp>
      <p:graphicFrame>
        <p:nvGraphicFramePr>
          <p:cNvPr id="16" name="Diagram 15"/>
          <p:cNvGraphicFramePr/>
          <p:nvPr/>
        </p:nvGraphicFramePr>
        <p:xfrm>
          <a:off x="6096000" y="2906712"/>
          <a:ext cx="3048000" cy="395128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 name="Title 11"/>
          <p:cNvSpPr txBox="1">
            <a:spLocks noGrp="1"/>
          </p:cNvSpPr>
          <p:nvPr>
            <p:ph type="title"/>
          </p:nvPr>
        </p:nvSpPr>
        <p:spPr>
          <a:xfrm>
            <a:off x="457200" y="122863"/>
            <a:ext cx="8229600" cy="1446550"/>
          </a:xfrm>
          <a:prstGeom prst="rect">
            <a:avLst/>
          </a:prstGeom>
          <a:noFill/>
        </p:spPr>
        <p:txBody>
          <a:bodyPr wrap="square" rtlCol="0">
            <a:spAutoFit/>
          </a:bodyPr>
          <a:lstStyle/>
          <a:p>
            <a:r>
              <a:rPr lang="en-US" dirty="0" smtClean="0">
                <a:solidFill>
                  <a:schemeClr val="accent2">
                    <a:lumMod val="50000"/>
                  </a:schemeClr>
                </a:solidFill>
              </a:rPr>
              <a:t>Reduce out-of-pocket college cost and debt  </a:t>
            </a:r>
            <a:endParaRPr lang="en-US" dirty="0">
              <a:solidFill>
                <a:schemeClr val="accent2">
                  <a:lumMod val="5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Where do you find Scholarships?</a:t>
            </a:r>
            <a:endParaRPr lang="en-US" b="1" dirty="0">
              <a:solidFill>
                <a:schemeClr val="accent2">
                  <a:lumMod val="50000"/>
                </a:schemeClr>
              </a:solidFill>
            </a:endParaRPr>
          </a:p>
        </p:txBody>
      </p:sp>
      <p:sp>
        <p:nvSpPr>
          <p:cNvPr id="3" name="Content Placeholder 2"/>
          <p:cNvSpPr>
            <a:spLocks noGrp="1"/>
          </p:cNvSpPr>
          <p:nvPr>
            <p:ph sz="half" idx="1"/>
          </p:nvPr>
        </p:nvSpPr>
        <p:spPr>
          <a:xfrm>
            <a:off x="457200" y="1600200"/>
            <a:ext cx="4038600" cy="4953000"/>
          </a:xfrm>
        </p:spPr>
        <p:txBody>
          <a:bodyPr>
            <a:normAutofit fontScale="70000" lnSpcReduction="20000"/>
          </a:bodyPr>
          <a:lstStyle/>
          <a:p>
            <a:pPr>
              <a:buNone/>
            </a:pPr>
            <a:r>
              <a:rPr lang="en-US" b="1" dirty="0" smtClean="0">
                <a:solidFill>
                  <a:schemeClr val="accent2">
                    <a:lumMod val="50000"/>
                  </a:schemeClr>
                </a:solidFill>
              </a:rPr>
              <a:t>Internet Websites</a:t>
            </a:r>
          </a:p>
          <a:p>
            <a:r>
              <a:rPr lang="en-US" dirty="0" smtClean="0">
                <a:solidFill>
                  <a:schemeClr val="accent2">
                    <a:lumMod val="50000"/>
                  </a:schemeClr>
                </a:solidFill>
              </a:rPr>
              <a:t> FastWeb.com</a:t>
            </a:r>
          </a:p>
          <a:p>
            <a:r>
              <a:rPr lang="en-US" dirty="0" smtClean="0">
                <a:solidFill>
                  <a:schemeClr val="accent2">
                    <a:lumMod val="50000"/>
                  </a:schemeClr>
                </a:solidFill>
              </a:rPr>
              <a:t> Scholarships.com</a:t>
            </a:r>
          </a:p>
          <a:p>
            <a:r>
              <a:rPr lang="en-US" dirty="0" smtClean="0">
                <a:solidFill>
                  <a:schemeClr val="accent2">
                    <a:lumMod val="50000"/>
                  </a:schemeClr>
                </a:solidFill>
              </a:rPr>
              <a:t> CollegeBoard.com</a:t>
            </a:r>
          </a:p>
          <a:p>
            <a:r>
              <a:rPr lang="en-US" dirty="0" smtClean="0">
                <a:solidFill>
                  <a:schemeClr val="accent2">
                    <a:lumMod val="50000"/>
                  </a:schemeClr>
                </a:solidFill>
              </a:rPr>
              <a:t> FinAid.org</a:t>
            </a:r>
          </a:p>
          <a:p>
            <a:r>
              <a:rPr lang="en-US" dirty="0" smtClean="0">
                <a:solidFill>
                  <a:schemeClr val="accent2">
                    <a:lumMod val="50000"/>
                  </a:schemeClr>
                </a:solidFill>
              </a:rPr>
              <a:t> Meritaid.com</a:t>
            </a:r>
          </a:p>
          <a:p>
            <a:r>
              <a:rPr lang="en-US" dirty="0" smtClean="0">
                <a:solidFill>
                  <a:schemeClr val="accent2">
                    <a:lumMod val="50000"/>
                  </a:schemeClr>
                </a:solidFill>
              </a:rPr>
              <a:t> Scholarshipjunkies.com</a:t>
            </a:r>
          </a:p>
          <a:p>
            <a:endParaRPr lang="en-US" dirty="0" smtClean="0">
              <a:solidFill>
                <a:schemeClr val="accent2">
                  <a:lumMod val="50000"/>
                </a:schemeClr>
              </a:solidFill>
            </a:endParaRPr>
          </a:p>
          <a:p>
            <a:pPr>
              <a:buNone/>
            </a:pPr>
            <a:r>
              <a:rPr lang="en-US" b="1" dirty="0" smtClean="0">
                <a:solidFill>
                  <a:schemeClr val="accent2">
                    <a:lumMod val="50000"/>
                  </a:schemeClr>
                </a:solidFill>
              </a:rPr>
              <a:t>Scholarship Books</a:t>
            </a:r>
          </a:p>
          <a:p>
            <a:r>
              <a:rPr lang="en-US" dirty="0" smtClean="0">
                <a:solidFill>
                  <a:schemeClr val="accent2">
                    <a:lumMod val="50000"/>
                  </a:schemeClr>
                </a:solidFill>
              </a:rPr>
              <a:t> Local Library</a:t>
            </a:r>
          </a:p>
          <a:p>
            <a:r>
              <a:rPr lang="en-US" dirty="0" smtClean="0">
                <a:solidFill>
                  <a:schemeClr val="accent2">
                    <a:lumMod val="50000"/>
                  </a:schemeClr>
                </a:solidFill>
              </a:rPr>
              <a:t> Bookstores</a:t>
            </a:r>
          </a:p>
          <a:p>
            <a:r>
              <a:rPr lang="en-US" dirty="0" smtClean="0">
                <a:solidFill>
                  <a:schemeClr val="accent2">
                    <a:lumMod val="50000"/>
                  </a:schemeClr>
                </a:solidFill>
              </a:rPr>
              <a:t> Counseling Office</a:t>
            </a:r>
          </a:p>
          <a:p>
            <a:pPr>
              <a:buNone/>
            </a:pPr>
            <a:endParaRPr lang="en-US" dirty="0" smtClean="0">
              <a:solidFill>
                <a:schemeClr val="accent2">
                  <a:lumMod val="50000"/>
                </a:schemeClr>
              </a:solidFill>
            </a:endParaRPr>
          </a:p>
          <a:p>
            <a:pPr>
              <a:buNone/>
            </a:pPr>
            <a:r>
              <a:rPr lang="en-US" b="1" dirty="0" smtClean="0">
                <a:solidFill>
                  <a:schemeClr val="accent2">
                    <a:lumMod val="50000"/>
                  </a:schemeClr>
                </a:solidFill>
              </a:rPr>
              <a:t>Military</a:t>
            </a:r>
          </a:p>
          <a:p>
            <a:r>
              <a:rPr lang="en-US" dirty="0" smtClean="0">
                <a:solidFill>
                  <a:schemeClr val="accent2">
                    <a:lumMod val="50000"/>
                  </a:schemeClr>
                </a:solidFill>
              </a:rPr>
              <a:t>GI Bill</a:t>
            </a:r>
          </a:p>
          <a:p>
            <a:r>
              <a:rPr lang="en-US" dirty="0" smtClean="0">
                <a:solidFill>
                  <a:schemeClr val="accent2">
                    <a:lumMod val="50000"/>
                  </a:schemeClr>
                </a:solidFill>
              </a:rPr>
              <a:t>ROTC Scholarships</a:t>
            </a:r>
          </a:p>
          <a:p>
            <a:pPr>
              <a:buNone/>
            </a:pPr>
            <a:endParaRPr lang="en-US" dirty="0"/>
          </a:p>
        </p:txBody>
      </p:sp>
      <p:sp>
        <p:nvSpPr>
          <p:cNvPr id="4" name="Content Placeholder 3"/>
          <p:cNvSpPr>
            <a:spLocks noGrp="1"/>
          </p:cNvSpPr>
          <p:nvPr>
            <p:ph sz="half" idx="2"/>
          </p:nvPr>
        </p:nvSpPr>
        <p:spPr/>
        <p:txBody>
          <a:bodyPr>
            <a:normAutofit fontScale="70000" lnSpcReduction="20000"/>
          </a:bodyPr>
          <a:lstStyle/>
          <a:p>
            <a:pPr>
              <a:buNone/>
            </a:pPr>
            <a:r>
              <a:rPr lang="en-US" b="1" dirty="0" smtClean="0">
                <a:solidFill>
                  <a:schemeClr val="accent2">
                    <a:lumMod val="50000"/>
                  </a:schemeClr>
                </a:solidFill>
              </a:rPr>
              <a:t>High Schools/Colleges</a:t>
            </a:r>
          </a:p>
          <a:p>
            <a:r>
              <a:rPr lang="en-US" dirty="0" smtClean="0">
                <a:solidFill>
                  <a:schemeClr val="accent2">
                    <a:lumMod val="50000"/>
                  </a:schemeClr>
                </a:solidFill>
              </a:rPr>
              <a:t>College Scholarship Offices</a:t>
            </a:r>
          </a:p>
          <a:p>
            <a:r>
              <a:rPr lang="en-US" dirty="0" smtClean="0">
                <a:solidFill>
                  <a:schemeClr val="accent2">
                    <a:lumMod val="50000"/>
                  </a:schemeClr>
                </a:solidFill>
              </a:rPr>
              <a:t>Counselors and Advisors</a:t>
            </a:r>
          </a:p>
          <a:p>
            <a:r>
              <a:rPr lang="en-US" dirty="0" smtClean="0">
                <a:solidFill>
                  <a:schemeClr val="accent2">
                    <a:lumMod val="50000"/>
                  </a:schemeClr>
                </a:solidFill>
                <a:hlinkClick r:id="rId2"/>
              </a:rPr>
              <a:t>LHS Counseling Website</a:t>
            </a:r>
            <a:endParaRPr lang="en-US" dirty="0" smtClean="0">
              <a:solidFill>
                <a:schemeClr val="accent2">
                  <a:lumMod val="50000"/>
                </a:schemeClr>
              </a:solidFill>
            </a:endParaRPr>
          </a:p>
          <a:p>
            <a:endParaRPr lang="en-US" dirty="0" smtClean="0">
              <a:solidFill>
                <a:schemeClr val="accent2">
                  <a:lumMod val="50000"/>
                </a:schemeClr>
              </a:solidFill>
            </a:endParaRPr>
          </a:p>
          <a:p>
            <a:pPr>
              <a:buNone/>
            </a:pPr>
            <a:r>
              <a:rPr lang="en-US" b="1" dirty="0" smtClean="0">
                <a:solidFill>
                  <a:schemeClr val="accent2">
                    <a:lumMod val="50000"/>
                  </a:schemeClr>
                </a:solidFill>
              </a:rPr>
              <a:t>Local Community</a:t>
            </a:r>
          </a:p>
          <a:p>
            <a:r>
              <a:rPr lang="en-US" dirty="0" smtClean="0">
                <a:solidFill>
                  <a:schemeClr val="accent2">
                    <a:lumMod val="50000"/>
                  </a:schemeClr>
                </a:solidFill>
              </a:rPr>
              <a:t> Stores and companies (</a:t>
            </a:r>
            <a:r>
              <a:rPr lang="en-US" dirty="0" err="1" smtClean="0">
                <a:solidFill>
                  <a:schemeClr val="accent2">
                    <a:lumMod val="50000"/>
                  </a:schemeClr>
                </a:solidFill>
              </a:rPr>
              <a:t>Kohls</a:t>
            </a:r>
            <a:r>
              <a:rPr lang="en-US" dirty="0" smtClean="0">
                <a:solidFill>
                  <a:schemeClr val="accent2">
                    <a:lumMod val="50000"/>
                  </a:schemeClr>
                </a:solidFill>
              </a:rPr>
              <a:t>, Target, Coca Cola, Toyota)</a:t>
            </a:r>
          </a:p>
          <a:p>
            <a:r>
              <a:rPr lang="en-US" dirty="0" smtClean="0">
                <a:solidFill>
                  <a:schemeClr val="accent2">
                    <a:lumMod val="50000"/>
                  </a:schemeClr>
                </a:solidFill>
              </a:rPr>
              <a:t> Hospitals</a:t>
            </a:r>
          </a:p>
          <a:p>
            <a:r>
              <a:rPr lang="en-US" dirty="0" smtClean="0">
                <a:solidFill>
                  <a:schemeClr val="accent2">
                    <a:lumMod val="50000"/>
                  </a:schemeClr>
                </a:solidFill>
              </a:rPr>
              <a:t> Community organizations</a:t>
            </a:r>
          </a:p>
          <a:p>
            <a:r>
              <a:rPr lang="en-US" dirty="0" smtClean="0">
                <a:solidFill>
                  <a:schemeClr val="accent2">
                    <a:lumMod val="50000"/>
                  </a:schemeClr>
                </a:solidFill>
              </a:rPr>
              <a:t> Religious institutions</a:t>
            </a:r>
            <a:endParaRPr lang="en-US" dirty="0">
              <a:solidFill>
                <a:schemeClr val="accent2">
                  <a:lumMod val="5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t="23526" r="1923" b="6389"/>
          <a:stretch>
            <a:fillRect/>
          </a:stretch>
        </p:blipFill>
        <p:spPr bwMode="auto">
          <a:xfrm>
            <a:off x="1066800" y="914400"/>
            <a:ext cx="7213600" cy="5181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72287" t="20940" r="3206" b="6197"/>
          <a:stretch>
            <a:fillRect/>
          </a:stretch>
        </p:blipFill>
        <p:spPr bwMode="auto">
          <a:xfrm>
            <a:off x="5334000" y="838200"/>
            <a:ext cx="1981200" cy="5105400"/>
          </a:xfrm>
          <a:prstGeom prst="rect">
            <a:avLst/>
          </a:prstGeom>
          <a:noFill/>
          <a:ln w="9525">
            <a:noFill/>
            <a:miter lim="800000"/>
            <a:headEnd/>
            <a:tailEnd/>
          </a:ln>
        </p:spPr>
      </p:pic>
      <p:sp>
        <p:nvSpPr>
          <p:cNvPr id="3" name="TextBox 2"/>
          <p:cNvSpPr txBox="1"/>
          <p:nvPr/>
        </p:nvSpPr>
        <p:spPr>
          <a:xfrm>
            <a:off x="457200" y="2895600"/>
            <a:ext cx="47244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smtClean="0">
                <a:solidFill>
                  <a:schemeClr val="accent2">
                    <a:lumMod val="50000"/>
                  </a:schemeClr>
                </a:solidFill>
              </a:rPr>
              <a:t>Scholarships and Financial Aid</a:t>
            </a:r>
            <a:endParaRPr lang="en-US" sz="2800" b="1" dirty="0">
              <a:solidFill>
                <a:schemeClr val="accent2">
                  <a:lumMod val="50000"/>
                </a:schemeClr>
              </a:solidFill>
            </a:endParaRPr>
          </a:p>
        </p:txBody>
      </p:sp>
      <p:sp>
        <p:nvSpPr>
          <p:cNvPr id="5" name="Right Arrow 4"/>
          <p:cNvSpPr/>
          <p:nvPr/>
        </p:nvSpPr>
        <p:spPr>
          <a:xfrm>
            <a:off x="3124200" y="4648200"/>
            <a:ext cx="1981200" cy="6096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971800" y="3657600"/>
            <a:ext cx="381000" cy="99060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stweb.png"/>
          <p:cNvPicPr>
            <a:picLocks noChangeAspect="1"/>
          </p:cNvPicPr>
          <p:nvPr/>
        </p:nvPicPr>
        <p:blipFill>
          <a:blip r:embed="rId3" cstate="print"/>
          <a:stretch>
            <a:fillRect/>
          </a:stretch>
        </p:blipFill>
        <p:spPr>
          <a:xfrm>
            <a:off x="0" y="785812"/>
            <a:ext cx="9144000" cy="5286375"/>
          </a:xfrm>
          <a:prstGeom prst="rect">
            <a:avLst/>
          </a:prstGeom>
          <a:ln>
            <a:noFill/>
          </a:ln>
          <a:effectLst>
            <a:softEdge rad="112500"/>
          </a:effectLst>
        </p:spPr>
      </p:pic>
      <p:sp>
        <p:nvSpPr>
          <p:cNvPr id="3" name="TextBox 2"/>
          <p:cNvSpPr txBox="1"/>
          <p:nvPr/>
        </p:nvSpPr>
        <p:spPr>
          <a:xfrm>
            <a:off x="6172200" y="6324600"/>
            <a:ext cx="2590800" cy="369332"/>
          </a:xfrm>
          <a:prstGeom prst="rect">
            <a:avLst/>
          </a:prstGeom>
          <a:noFill/>
        </p:spPr>
        <p:txBody>
          <a:bodyPr wrap="square" rtlCol="0">
            <a:spAutoFit/>
          </a:bodyPr>
          <a:lstStyle/>
          <a:p>
            <a:r>
              <a:rPr lang="en-US" dirty="0" err="1" smtClean="0">
                <a:hlinkClick r:id="rId4"/>
              </a:rPr>
              <a:t>Fastweb</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astechscholarship.png"/>
          <p:cNvPicPr>
            <a:picLocks noChangeAspect="1"/>
          </p:cNvPicPr>
          <p:nvPr/>
        </p:nvPicPr>
        <p:blipFill>
          <a:blip r:embed="rId2" cstate="print"/>
          <a:stretch>
            <a:fillRect/>
          </a:stretch>
        </p:blipFill>
        <p:spPr>
          <a:xfrm>
            <a:off x="1862633" y="0"/>
            <a:ext cx="5418733" cy="68580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lumMod val="50000"/>
                  </a:schemeClr>
                </a:solidFill>
              </a:rPr>
              <a:t>How do I choose which Scholarships to apply for?</a:t>
            </a:r>
            <a:endParaRPr lang="en-US" b="1" dirty="0">
              <a:solidFill>
                <a:schemeClr val="accent2">
                  <a:lumMod val="50000"/>
                </a:schemeClr>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normAutofit fontScale="90000"/>
          </a:bodyPr>
          <a:lstStyle/>
          <a:p>
            <a:r>
              <a:rPr lang="en-US" b="1" dirty="0" smtClean="0">
                <a:solidFill>
                  <a:schemeClr val="accent2">
                    <a:lumMod val="50000"/>
                  </a:schemeClr>
                </a:solidFill>
              </a:rPr>
              <a:t>What does a scholarship winner look like?</a:t>
            </a:r>
            <a:endParaRPr lang="en-US" b="1" dirty="0">
              <a:solidFill>
                <a:schemeClr val="accent2">
                  <a:lumMod val="50000"/>
                </a:schemeClr>
              </a:solidFill>
            </a:endParaRPr>
          </a:p>
        </p:txBody>
      </p:sp>
      <p:sp>
        <p:nvSpPr>
          <p:cNvPr id="3" name="Content Placeholder 2"/>
          <p:cNvSpPr>
            <a:spLocks noGrp="1"/>
          </p:cNvSpPr>
          <p:nvPr>
            <p:ph idx="1"/>
          </p:nvPr>
        </p:nvSpPr>
        <p:spPr/>
        <p:txBody>
          <a:bodyPr>
            <a:normAutofit fontScale="92500"/>
          </a:bodyPr>
          <a:lstStyle/>
          <a:p>
            <a:r>
              <a:rPr lang="en-US" dirty="0" smtClean="0">
                <a:solidFill>
                  <a:schemeClr val="accent2">
                    <a:lumMod val="50000"/>
                  </a:schemeClr>
                </a:solidFill>
              </a:rPr>
              <a:t>Find award winner profiles on scholarship’s site.</a:t>
            </a:r>
          </a:p>
          <a:p>
            <a:r>
              <a:rPr lang="en-US" dirty="0" smtClean="0">
                <a:solidFill>
                  <a:schemeClr val="accent2">
                    <a:lumMod val="50000"/>
                  </a:schemeClr>
                </a:solidFill>
              </a:rPr>
              <a:t>Visit </a:t>
            </a:r>
            <a:r>
              <a:rPr lang="en-US" dirty="0" smtClean="0">
                <a:solidFill>
                  <a:schemeClr val="accent2">
                    <a:lumMod val="50000"/>
                  </a:schemeClr>
                </a:solidFill>
                <a:hlinkClick r:id="rId2"/>
              </a:rPr>
              <a:t>www.scholarshipjunkies.com</a:t>
            </a:r>
            <a:r>
              <a:rPr lang="en-US" dirty="0" smtClean="0">
                <a:solidFill>
                  <a:schemeClr val="accent2">
                    <a:lumMod val="50000"/>
                  </a:schemeClr>
                </a:solidFill>
              </a:rPr>
              <a:t> to see profiles of students who have had scholarship success.</a:t>
            </a:r>
          </a:p>
          <a:p>
            <a:r>
              <a:rPr lang="en-US" dirty="0" smtClean="0">
                <a:solidFill>
                  <a:schemeClr val="accent2">
                    <a:lumMod val="50000"/>
                  </a:schemeClr>
                </a:solidFill>
              </a:rPr>
              <a:t>Learn from those who have received the scholarships</a:t>
            </a:r>
          </a:p>
          <a:p>
            <a:pPr lvl="1"/>
            <a:r>
              <a:rPr lang="en-US" dirty="0" smtClean="0">
                <a:solidFill>
                  <a:schemeClr val="accent2">
                    <a:lumMod val="50000"/>
                  </a:schemeClr>
                </a:solidFill>
              </a:rPr>
              <a:t>What did they do?</a:t>
            </a:r>
          </a:p>
          <a:p>
            <a:pPr lvl="1"/>
            <a:r>
              <a:rPr lang="en-US" dirty="0" smtClean="0">
                <a:solidFill>
                  <a:schemeClr val="accent2">
                    <a:lumMod val="50000"/>
                  </a:schemeClr>
                </a:solidFill>
              </a:rPr>
              <a:t>Read their essays &amp; profiles</a:t>
            </a:r>
          </a:p>
          <a:p>
            <a:pPr lvl="1"/>
            <a:r>
              <a:rPr lang="en-US" dirty="0" smtClean="0">
                <a:solidFill>
                  <a:schemeClr val="accent2">
                    <a:lumMod val="50000"/>
                  </a:schemeClr>
                </a:solidFill>
              </a:rPr>
              <a:t>Talk to them</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unselorcartoon2.gif"/>
          <p:cNvPicPr>
            <a:picLocks noChangeAspect="1"/>
          </p:cNvPicPr>
          <p:nvPr/>
        </p:nvPicPr>
        <p:blipFill>
          <a:blip r:embed="rId2" cstate="print"/>
          <a:stretch>
            <a:fillRect/>
          </a:stretch>
        </p:blipFill>
        <p:spPr>
          <a:xfrm>
            <a:off x="914400" y="609600"/>
            <a:ext cx="7162800" cy="5715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Grants</a:t>
            </a:r>
            <a:endParaRPr lang="en-US" b="1" dirty="0">
              <a:solidFill>
                <a:schemeClr val="accent2">
                  <a:lumMod val="50000"/>
                </a:schemeClr>
              </a:solidFill>
            </a:endParaRPr>
          </a:p>
        </p:txBody>
      </p:sp>
      <p:sp>
        <p:nvSpPr>
          <p:cNvPr id="5" name="Content Placeholder 4"/>
          <p:cNvSpPr>
            <a:spLocks noGrp="1"/>
          </p:cNvSpPr>
          <p:nvPr>
            <p:ph idx="1"/>
          </p:nvPr>
        </p:nvSpPr>
        <p:spPr>
          <a:xfrm>
            <a:off x="533400" y="2332037"/>
            <a:ext cx="8229600" cy="2316163"/>
          </a:xfrm>
        </p:spPr>
        <p:txBody>
          <a:bodyPr/>
          <a:lstStyle/>
          <a:p>
            <a:r>
              <a:rPr lang="en-US" dirty="0" smtClean="0">
                <a:solidFill>
                  <a:schemeClr val="accent2">
                    <a:lumMod val="50000"/>
                  </a:schemeClr>
                </a:solidFill>
              </a:rPr>
              <a:t>Money that does not have to be paid back.</a:t>
            </a:r>
          </a:p>
          <a:p>
            <a:r>
              <a:rPr lang="en-US" dirty="0" smtClean="0">
                <a:solidFill>
                  <a:schemeClr val="accent2">
                    <a:lumMod val="50000"/>
                  </a:schemeClr>
                </a:solidFill>
              </a:rPr>
              <a:t>Usually awarded on basis of needed.</a:t>
            </a:r>
          </a:p>
          <a:p>
            <a:r>
              <a:rPr lang="en-US" dirty="0" smtClean="0">
                <a:solidFill>
                  <a:schemeClr val="accent2">
                    <a:lumMod val="50000"/>
                  </a:schemeClr>
                </a:solidFill>
              </a:rPr>
              <a:t>Receive from federal, state and college.</a:t>
            </a:r>
            <a:endParaRPr lang="en-US" dirty="0">
              <a:solidFill>
                <a:schemeClr val="accent2">
                  <a:lumMod val="50000"/>
                </a:schemeClr>
              </a:solidFill>
            </a:endParaRPr>
          </a:p>
        </p:txBody>
      </p:sp>
      <p:pic>
        <p:nvPicPr>
          <p:cNvPr id="1027" name="Picture 3" descr="C:\Documents and Settings\lewislori.LISD\Local Settings\Temporary Internet Files\Content.IE5\25MB13FR\MC900012885[1].wmf"/>
          <p:cNvPicPr>
            <a:picLocks noChangeAspect="1" noChangeArrowheads="1"/>
          </p:cNvPicPr>
          <p:nvPr/>
        </p:nvPicPr>
        <p:blipFill>
          <a:blip r:embed="rId2" cstate="print"/>
          <a:srcRect/>
          <a:stretch>
            <a:fillRect/>
          </a:stretch>
        </p:blipFill>
        <p:spPr bwMode="auto">
          <a:xfrm>
            <a:off x="6858000" y="4648200"/>
            <a:ext cx="1747418" cy="180228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Loans</a:t>
            </a:r>
            <a:endParaRPr lang="en-US" b="1" dirty="0">
              <a:solidFill>
                <a:schemeClr val="accent2">
                  <a:lumMod val="50000"/>
                </a:schemeClr>
              </a:solidFill>
            </a:endParaRPr>
          </a:p>
        </p:txBody>
      </p:sp>
      <p:sp>
        <p:nvSpPr>
          <p:cNvPr id="3" name="Content Placeholder 2"/>
          <p:cNvSpPr>
            <a:spLocks noGrp="1"/>
          </p:cNvSpPr>
          <p:nvPr>
            <p:ph idx="1"/>
          </p:nvPr>
        </p:nvSpPr>
        <p:spPr/>
        <p:txBody>
          <a:bodyPr/>
          <a:lstStyle/>
          <a:p>
            <a:pPr>
              <a:spcAft>
                <a:spcPct val="30000"/>
              </a:spcAft>
            </a:pPr>
            <a:r>
              <a:rPr lang="en-US" dirty="0" smtClean="0">
                <a:solidFill>
                  <a:schemeClr val="accent2">
                    <a:lumMod val="50000"/>
                  </a:schemeClr>
                </a:solidFill>
              </a:rPr>
              <a:t>Money students and parents borrow to help pay educational expenses </a:t>
            </a:r>
          </a:p>
          <a:p>
            <a:pPr>
              <a:spcAft>
                <a:spcPct val="30000"/>
              </a:spcAft>
            </a:pPr>
            <a:r>
              <a:rPr lang="en-US" dirty="0" smtClean="0">
                <a:solidFill>
                  <a:schemeClr val="accent2">
                    <a:lumMod val="50000"/>
                  </a:schemeClr>
                </a:solidFill>
              </a:rPr>
              <a:t>Repayment usually begins after education is finished</a:t>
            </a:r>
          </a:p>
          <a:p>
            <a:pPr>
              <a:spcAft>
                <a:spcPct val="30000"/>
              </a:spcAft>
            </a:pPr>
            <a:r>
              <a:rPr lang="en-US" dirty="0" smtClean="0">
                <a:solidFill>
                  <a:schemeClr val="accent2">
                    <a:lumMod val="50000"/>
                  </a:schemeClr>
                </a:solidFill>
              </a:rPr>
              <a:t>Only borrow what is really needed</a:t>
            </a:r>
          </a:p>
          <a:p>
            <a:pPr>
              <a:spcAft>
                <a:spcPct val="30000"/>
              </a:spcAft>
            </a:pPr>
            <a:r>
              <a:rPr lang="en-US" dirty="0" smtClean="0">
                <a:solidFill>
                  <a:schemeClr val="accent2">
                    <a:lumMod val="50000"/>
                  </a:schemeClr>
                </a:solidFill>
              </a:rPr>
              <a:t>Look at loans as an investment in the future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Employment/Work-Study</a:t>
            </a:r>
            <a:endParaRPr lang="en-US" b="1" dirty="0">
              <a:solidFill>
                <a:schemeClr val="accent2">
                  <a:lumMod val="50000"/>
                </a:schemeClr>
              </a:solidFill>
            </a:endParaRPr>
          </a:p>
        </p:txBody>
      </p:sp>
      <p:sp>
        <p:nvSpPr>
          <p:cNvPr id="3" name="Content Placeholder 2"/>
          <p:cNvSpPr>
            <a:spLocks noGrp="1"/>
          </p:cNvSpPr>
          <p:nvPr>
            <p:ph idx="1"/>
          </p:nvPr>
        </p:nvSpPr>
        <p:spPr/>
        <p:txBody>
          <a:bodyPr/>
          <a:lstStyle/>
          <a:p>
            <a:pPr>
              <a:spcAft>
                <a:spcPct val="50000"/>
              </a:spcAft>
            </a:pPr>
            <a:r>
              <a:rPr lang="en-US" sz="2800" dirty="0" smtClean="0">
                <a:solidFill>
                  <a:schemeClr val="accent2">
                    <a:lumMod val="50000"/>
                  </a:schemeClr>
                </a:solidFill>
              </a:rPr>
              <a:t>Allows student to earn money to help pay educational costs</a:t>
            </a:r>
          </a:p>
          <a:p>
            <a:pPr>
              <a:spcBef>
                <a:spcPts val="0"/>
              </a:spcBef>
              <a:spcAft>
                <a:spcPct val="50000"/>
              </a:spcAft>
            </a:pPr>
            <a:r>
              <a:rPr lang="en-US" sz="2800" dirty="0" smtClean="0">
                <a:solidFill>
                  <a:schemeClr val="accent2">
                    <a:lumMod val="50000"/>
                  </a:schemeClr>
                </a:solidFill>
              </a:rPr>
              <a:t>A paycheck</a:t>
            </a:r>
          </a:p>
          <a:p>
            <a:pPr lvl="1">
              <a:spcBef>
                <a:spcPts val="0"/>
              </a:spcBef>
              <a:spcAft>
                <a:spcPct val="30000"/>
              </a:spcAft>
            </a:pPr>
            <a:r>
              <a:rPr lang="en-US" dirty="0" smtClean="0">
                <a:solidFill>
                  <a:schemeClr val="accent2">
                    <a:lumMod val="50000"/>
                  </a:schemeClr>
                </a:solidFill>
              </a:rPr>
              <a:t>Non-monetary compensation, such as room and board</a:t>
            </a:r>
          </a:p>
          <a:p>
            <a:pPr>
              <a:buNone/>
            </a:pPr>
            <a:endParaRPr lang="en-US" dirty="0"/>
          </a:p>
        </p:txBody>
      </p:sp>
      <p:pic>
        <p:nvPicPr>
          <p:cNvPr id="4098" name="Picture 2" descr="C:\Documents and Settings\lewislori.LISD\My Documents\My Pictures\Microsoft Clip Organizer\j0250467.wmf"/>
          <p:cNvPicPr>
            <a:picLocks noChangeAspect="1" noChangeArrowheads="1"/>
          </p:cNvPicPr>
          <p:nvPr/>
        </p:nvPicPr>
        <p:blipFill>
          <a:blip r:embed="rId2" cstate="print"/>
          <a:srcRect/>
          <a:stretch>
            <a:fillRect/>
          </a:stretch>
        </p:blipFill>
        <p:spPr bwMode="auto">
          <a:xfrm>
            <a:off x="3200400" y="4055952"/>
            <a:ext cx="3111374" cy="280204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lumMod val="50000"/>
                  </a:schemeClr>
                </a:solidFill>
              </a:rPr>
              <a:t>Free Application for Federal Student Aid (FAFSA)</a:t>
            </a:r>
            <a:endParaRPr lang="en-US" b="1" dirty="0">
              <a:solidFill>
                <a:schemeClr val="accent2">
                  <a:lumMod val="50000"/>
                </a:schemeClr>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accent2">
                    <a:lumMod val="50000"/>
                  </a:schemeClr>
                </a:solidFill>
              </a:rPr>
              <a:t>A standard form that collects demographic and financial information about the student and family</a:t>
            </a:r>
          </a:p>
          <a:p>
            <a:r>
              <a:rPr lang="en-US" dirty="0" smtClean="0">
                <a:solidFill>
                  <a:schemeClr val="accent2">
                    <a:lumMod val="50000"/>
                  </a:schemeClr>
                </a:solidFill>
              </a:rPr>
              <a:t>Information used to calculate the Expected Family Contribution or EFC</a:t>
            </a:r>
          </a:p>
          <a:p>
            <a:pPr lvl="1">
              <a:spcBef>
                <a:spcPct val="40000"/>
              </a:spcBef>
            </a:pPr>
            <a:r>
              <a:rPr lang="en-US" dirty="0" smtClean="0">
                <a:solidFill>
                  <a:schemeClr val="accent2">
                    <a:lumMod val="50000"/>
                  </a:schemeClr>
                </a:solidFill>
              </a:rPr>
              <a:t>The amount of money a student and his or her family may reasonably be expected to contribute towards the cost of the student’s education for an academic year</a:t>
            </a:r>
          </a:p>
          <a:p>
            <a:pPr>
              <a:spcBef>
                <a:spcPct val="75000"/>
              </a:spcBef>
            </a:pPr>
            <a:r>
              <a:rPr lang="en-US" dirty="0" smtClean="0">
                <a:solidFill>
                  <a:schemeClr val="accent2">
                    <a:lumMod val="50000"/>
                  </a:schemeClr>
                </a:solidFill>
              </a:rPr>
              <a:t>Colleges use EFC to award financial aid</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FAFSA</a:t>
            </a:r>
            <a:endParaRPr lang="en-US" b="1" dirty="0">
              <a:solidFill>
                <a:schemeClr val="accent2">
                  <a:lumMod val="50000"/>
                </a:schemeClr>
              </a:solidFill>
            </a:endParaRPr>
          </a:p>
        </p:txBody>
      </p:sp>
      <p:sp>
        <p:nvSpPr>
          <p:cNvPr id="3" name="Content Placeholder 2"/>
          <p:cNvSpPr>
            <a:spLocks noGrp="1"/>
          </p:cNvSpPr>
          <p:nvPr>
            <p:ph idx="1"/>
          </p:nvPr>
        </p:nvSpPr>
        <p:spPr/>
        <p:txBody>
          <a:bodyPr/>
          <a:lstStyle/>
          <a:p>
            <a:pPr>
              <a:spcBef>
                <a:spcPct val="50000"/>
              </a:spcBef>
            </a:pPr>
            <a:r>
              <a:rPr lang="en-US" dirty="0" smtClean="0">
                <a:solidFill>
                  <a:schemeClr val="accent2">
                    <a:lumMod val="50000"/>
                  </a:schemeClr>
                </a:solidFill>
              </a:rPr>
              <a:t>May be filed at any time during an academic year, but no earlier than the January 1</a:t>
            </a:r>
            <a:r>
              <a:rPr lang="en-US" baseline="30000" dirty="0" smtClean="0">
                <a:solidFill>
                  <a:schemeClr val="accent2">
                    <a:lumMod val="50000"/>
                  </a:schemeClr>
                </a:solidFill>
              </a:rPr>
              <a:t>st</a:t>
            </a:r>
            <a:r>
              <a:rPr lang="en-US" dirty="0" smtClean="0">
                <a:solidFill>
                  <a:schemeClr val="accent2">
                    <a:lumMod val="50000"/>
                  </a:schemeClr>
                </a:solidFill>
              </a:rPr>
              <a:t> prior to the academic year for which the student requests aid</a:t>
            </a:r>
          </a:p>
          <a:p>
            <a:pPr>
              <a:spcBef>
                <a:spcPct val="50000"/>
              </a:spcBef>
            </a:pPr>
            <a:r>
              <a:rPr lang="en-US" dirty="0" smtClean="0">
                <a:solidFill>
                  <a:schemeClr val="accent2">
                    <a:lumMod val="50000"/>
                  </a:schemeClr>
                </a:solidFill>
              </a:rPr>
              <a:t>Colleges may set FAFSA filing deadlines</a:t>
            </a:r>
          </a:p>
          <a:p>
            <a:pPr>
              <a:spcBef>
                <a:spcPct val="50000"/>
              </a:spcBef>
            </a:pPr>
            <a:r>
              <a:rPr lang="en-US" dirty="0" smtClean="0">
                <a:solidFill>
                  <a:schemeClr val="accent2">
                    <a:lumMod val="50000"/>
                  </a:schemeClr>
                </a:solidFill>
              </a:rPr>
              <a:t>File at </a:t>
            </a:r>
            <a:r>
              <a:rPr lang="en-US" dirty="0" smtClean="0">
                <a:solidFill>
                  <a:schemeClr val="accent2">
                    <a:lumMod val="50000"/>
                  </a:schemeClr>
                </a:solidFill>
                <a:hlinkClick r:id="rId2"/>
              </a:rPr>
              <a:t>http://www.fafsa.ed.gov</a:t>
            </a:r>
            <a:r>
              <a:rPr lang="en-US" dirty="0" smtClean="0">
                <a:solidFill>
                  <a:schemeClr val="accent2">
                    <a:lumMod val="50000"/>
                  </a:schemeClr>
                </a:solidFill>
              </a:rPr>
              <a:t> </a:t>
            </a:r>
          </a:p>
          <a:p>
            <a:endParaRPr lang="en-US" dirty="0">
              <a:solidFill>
                <a:schemeClr val="accent2">
                  <a:lumMod val="5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FAFSA Website</a:t>
            </a:r>
            <a:endParaRPr lang="en-US" b="1" dirty="0">
              <a:solidFill>
                <a:schemeClr val="accent2">
                  <a:lumMod val="50000"/>
                </a:schemeClr>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2071131" y="1600200"/>
            <a:ext cx="5001738" cy="45259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371600" y="990600"/>
            <a:ext cx="6355608" cy="45259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tcscams.png"/>
          <p:cNvPicPr>
            <a:picLocks noChangeAspect="1"/>
          </p:cNvPicPr>
          <p:nvPr/>
        </p:nvPicPr>
        <p:blipFill>
          <a:blip r:embed="rId2" cstate="print"/>
          <a:stretch>
            <a:fillRect/>
          </a:stretch>
        </p:blipFill>
        <p:spPr>
          <a:xfrm>
            <a:off x="810095" y="228600"/>
            <a:ext cx="7523810" cy="64770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lumMod val="50000"/>
                  </a:schemeClr>
                </a:solidFill>
              </a:rPr>
              <a:t>Parent’s Role in the Financial Aid Process</a:t>
            </a:r>
            <a:endParaRPr lang="en-US" b="1" dirty="0">
              <a:solidFill>
                <a:schemeClr val="accent2">
                  <a:lumMod val="50000"/>
                </a:schemeClr>
              </a:solidFill>
            </a:endParaRPr>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dirty="0" smtClean="0">
                <a:solidFill>
                  <a:schemeClr val="accent2">
                    <a:lumMod val="50000"/>
                  </a:schemeClr>
                </a:solidFill>
              </a:rPr>
              <a:t>Provide necessary financial information for FAFSA or on scholarship forms, if needed</a:t>
            </a:r>
          </a:p>
          <a:p>
            <a:r>
              <a:rPr lang="en-US" dirty="0" smtClean="0">
                <a:solidFill>
                  <a:schemeClr val="accent2">
                    <a:lumMod val="50000"/>
                  </a:schemeClr>
                </a:solidFill>
              </a:rPr>
              <a:t>Check family information covered in application or in essays</a:t>
            </a:r>
          </a:p>
          <a:p>
            <a:r>
              <a:rPr lang="en-US" dirty="0" smtClean="0">
                <a:solidFill>
                  <a:schemeClr val="accent2">
                    <a:lumMod val="50000"/>
                  </a:schemeClr>
                </a:solidFill>
              </a:rPr>
              <a:t>Encourage student to make scholarship search a part-time job </a:t>
            </a:r>
          </a:p>
          <a:p>
            <a:r>
              <a:rPr lang="en-US" dirty="0" smtClean="0">
                <a:solidFill>
                  <a:schemeClr val="accent2">
                    <a:lumMod val="50000"/>
                  </a:schemeClr>
                </a:solidFill>
              </a:rPr>
              <a:t>Allow student to do their own research and complete their own applications</a:t>
            </a:r>
          </a:p>
          <a:p>
            <a:r>
              <a:rPr lang="en-US" dirty="0" smtClean="0">
                <a:solidFill>
                  <a:schemeClr val="accent2">
                    <a:lumMod val="50000"/>
                  </a:schemeClr>
                </a:solidFill>
              </a:rPr>
              <a:t>Encourage students to come in and talk to their counselor or college rep if they have questions. Phone calls from parents are nice, but do not teach the student to advocate for themselves.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Other ways to save…</a:t>
            </a:r>
            <a:endParaRPr lang="en-US" b="1" dirty="0">
              <a:solidFill>
                <a:schemeClr val="accent2">
                  <a:lumMod val="50000"/>
                </a:schemeClr>
              </a:solidFill>
            </a:endParaRPr>
          </a:p>
        </p:txBody>
      </p:sp>
      <p:sp>
        <p:nvSpPr>
          <p:cNvPr id="3" name="Content Placeholder 2"/>
          <p:cNvSpPr>
            <a:spLocks noGrp="1"/>
          </p:cNvSpPr>
          <p:nvPr>
            <p:ph idx="1"/>
          </p:nvPr>
        </p:nvSpPr>
        <p:spPr/>
        <p:txBody>
          <a:bodyPr>
            <a:normAutofit lnSpcReduction="10000"/>
          </a:bodyPr>
          <a:lstStyle/>
          <a:p>
            <a:r>
              <a:rPr lang="en-US" sz="3600" dirty="0" smtClean="0">
                <a:solidFill>
                  <a:schemeClr val="accent2">
                    <a:lumMod val="50000"/>
                  </a:schemeClr>
                </a:solidFill>
              </a:rPr>
              <a:t>AP Courses – score of 3, 4, 5 for college credit. </a:t>
            </a:r>
          </a:p>
          <a:p>
            <a:r>
              <a:rPr lang="en-US" sz="3600" dirty="0" smtClean="0">
                <a:solidFill>
                  <a:schemeClr val="accent2">
                    <a:lumMod val="50000"/>
                  </a:schemeClr>
                </a:solidFill>
              </a:rPr>
              <a:t>CLEP – required score varies by college for credit. </a:t>
            </a:r>
          </a:p>
          <a:p>
            <a:r>
              <a:rPr lang="en-US" sz="3600" dirty="0" smtClean="0">
                <a:solidFill>
                  <a:schemeClr val="accent2">
                    <a:lumMod val="50000"/>
                  </a:schemeClr>
                </a:solidFill>
              </a:rPr>
              <a:t>Dual Enrollment – NCTC</a:t>
            </a:r>
          </a:p>
          <a:p>
            <a:r>
              <a:rPr lang="en-US" sz="3600" dirty="0" smtClean="0">
                <a:solidFill>
                  <a:schemeClr val="accent2">
                    <a:lumMod val="50000"/>
                  </a:schemeClr>
                </a:solidFill>
              </a:rPr>
              <a:t>Know your major as soon as possible.  Do not waste time and money on courses that are not required for graduation.</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What is Financial Aid?</a:t>
            </a:r>
            <a:endParaRPr lang="en-US" b="1" dirty="0">
              <a:solidFill>
                <a:schemeClr val="accent2">
                  <a:lumMod val="50000"/>
                </a:schemeClr>
              </a:solidFill>
            </a:endParaRPr>
          </a:p>
        </p:txBody>
      </p:sp>
      <p:sp>
        <p:nvSpPr>
          <p:cNvPr id="3" name="Content Placeholder 2"/>
          <p:cNvSpPr>
            <a:spLocks noGrp="1"/>
          </p:cNvSpPr>
          <p:nvPr>
            <p:ph idx="1"/>
          </p:nvPr>
        </p:nvSpPr>
        <p:spPr/>
        <p:txBody>
          <a:bodyPr/>
          <a:lstStyle/>
          <a:p>
            <a:r>
              <a:rPr lang="en-US" dirty="0" smtClean="0">
                <a:solidFill>
                  <a:schemeClr val="accent2">
                    <a:lumMod val="50000"/>
                  </a:schemeClr>
                </a:solidFill>
              </a:rPr>
              <a:t>Funds provided to students and families to help pay for postsecondary education.</a:t>
            </a:r>
          </a:p>
          <a:p>
            <a:pPr lvl="1"/>
            <a:r>
              <a:rPr lang="en-US" dirty="0" smtClean="0">
                <a:solidFill>
                  <a:schemeClr val="accent2">
                    <a:lumMod val="50000"/>
                  </a:schemeClr>
                </a:solidFill>
              </a:rPr>
              <a:t>Scholarships</a:t>
            </a:r>
          </a:p>
          <a:p>
            <a:pPr lvl="1"/>
            <a:r>
              <a:rPr lang="en-US" dirty="0" smtClean="0">
                <a:solidFill>
                  <a:schemeClr val="accent2">
                    <a:lumMod val="50000"/>
                  </a:schemeClr>
                </a:solidFill>
              </a:rPr>
              <a:t>Grants</a:t>
            </a:r>
          </a:p>
          <a:p>
            <a:pPr lvl="1"/>
            <a:r>
              <a:rPr lang="en-US" dirty="0" smtClean="0">
                <a:solidFill>
                  <a:schemeClr val="accent2">
                    <a:lumMod val="50000"/>
                  </a:schemeClr>
                </a:solidFill>
              </a:rPr>
              <a:t>Loans</a:t>
            </a:r>
          </a:p>
          <a:p>
            <a:pPr lvl="1"/>
            <a:r>
              <a:rPr lang="en-US" dirty="0" smtClean="0">
                <a:solidFill>
                  <a:schemeClr val="accent2">
                    <a:lumMod val="50000"/>
                  </a:schemeClr>
                </a:solidFill>
              </a:rPr>
              <a:t>Employment/Work-Study</a:t>
            </a:r>
            <a:endParaRPr lang="en-US" dirty="0">
              <a:solidFill>
                <a:schemeClr val="accent2">
                  <a:lumMod val="5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8610600" cy="6801862"/>
          </a:xfrm>
          <a:prstGeom prst="rect">
            <a:avLst/>
          </a:prstGeom>
          <a:noFill/>
        </p:spPr>
        <p:txBody>
          <a:bodyPr wrap="square" rtlCol="0">
            <a:spAutoFit/>
          </a:bodyPr>
          <a:lstStyle/>
          <a:p>
            <a:r>
              <a:rPr lang="en-US" sz="4400" dirty="0" smtClean="0"/>
              <a:t>On the lighter side:</a:t>
            </a:r>
          </a:p>
          <a:p>
            <a:endParaRPr lang="en-US" sz="4000" dirty="0" smtClean="0"/>
          </a:p>
          <a:p>
            <a:r>
              <a:rPr lang="en-US" sz="3200" dirty="0" smtClean="0"/>
              <a:t>Dear Dad,</a:t>
            </a:r>
          </a:p>
          <a:p>
            <a:endParaRPr lang="en-US" sz="3200" dirty="0" smtClean="0"/>
          </a:p>
          <a:p>
            <a:r>
              <a:rPr lang="en-US" sz="3200" dirty="0" smtClean="0"/>
              <a:t>$</a:t>
            </a:r>
            <a:r>
              <a:rPr lang="en-US" sz="3200" dirty="0" err="1" smtClean="0"/>
              <a:t>chool</a:t>
            </a:r>
            <a:r>
              <a:rPr lang="en-US" sz="3200" dirty="0" smtClean="0"/>
              <a:t> is really great.  I am making lot$ of friend$ and $</a:t>
            </a:r>
            <a:r>
              <a:rPr lang="en-US" sz="3200" dirty="0" err="1" smtClean="0"/>
              <a:t>tudying</a:t>
            </a:r>
            <a:r>
              <a:rPr lang="en-US" sz="3200" dirty="0" smtClean="0"/>
              <a:t> very hard.  With all my $tuff, I $imply can’t think of anything I need, $o if you would like, you can </a:t>
            </a:r>
            <a:r>
              <a:rPr lang="en-US" sz="3200" dirty="0" err="1" smtClean="0"/>
              <a:t>ju$t</a:t>
            </a:r>
            <a:r>
              <a:rPr lang="en-US" sz="3200" dirty="0" smtClean="0"/>
              <a:t> $end me a card, a$ I would love to hear from you.</a:t>
            </a:r>
          </a:p>
          <a:p>
            <a:endParaRPr lang="en-US" sz="3200" dirty="0" smtClean="0"/>
          </a:p>
          <a:p>
            <a:r>
              <a:rPr lang="en-US" sz="3200" dirty="0" smtClean="0"/>
              <a:t>Love,</a:t>
            </a:r>
          </a:p>
          <a:p>
            <a:r>
              <a:rPr lang="en-US" sz="3200" dirty="0" smtClean="0"/>
              <a:t>Your $on</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8610600" cy="6186309"/>
          </a:xfrm>
          <a:prstGeom prst="rect">
            <a:avLst/>
          </a:prstGeom>
          <a:noFill/>
        </p:spPr>
        <p:txBody>
          <a:bodyPr wrap="square" rtlCol="0">
            <a:spAutoFit/>
          </a:bodyPr>
          <a:lstStyle/>
          <a:p>
            <a:endParaRPr lang="en-US" sz="4000" dirty="0" smtClean="0"/>
          </a:p>
          <a:p>
            <a:r>
              <a:rPr lang="en-US" sz="3200" dirty="0" smtClean="0"/>
              <a:t>Dear Son,</a:t>
            </a:r>
          </a:p>
          <a:p>
            <a:endParaRPr lang="en-US" sz="3200" dirty="0" smtClean="0"/>
          </a:p>
          <a:p>
            <a:r>
              <a:rPr lang="en-US" sz="3200" dirty="0" smtClean="0"/>
              <a:t>I </a:t>
            </a:r>
            <a:r>
              <a:rPr lang="en-US" sz="3200" dirty="0" err="1" smtClean="0"/>
              <a:t>kNOw</a:t>
            </a:r>
            <a:r>
              <a:rPr lang="en-US" sz="3200" dirty="0" smtClean="0"/>
              <a:t> that </a:t>
            </a:r>
            <a:r>
              <a:rPr lang="en-US" sz="3200" dirty="0" err="1" smtClean="0"/>
              <a:t>astroNOmy</a:t>
            </a:r>
            <a:r>
              <a:rPr lang="en-US" sz="3200" dirty="0" smtClean="0"/>
              <a:t>, </a:t>
            </a:r>
            <a:r>
              <a:rPr lang="en-US" sz="3200" dirty="0" err="1" smtClean="0"/>
              <a:t>ecoNOmics</a:t>
            </a:r>
            <a:r>
              <a:rPr lang="en-US" sz="3200" dirty="0" smtClean="0"/>
              <a:t>, and </a:t>
            </a:r>
            <a:r>
              <a:rPr lang="en-US" sz="3200" dirty="0" err="1" smtClean="0"/>
              <a:t>oceaNOgraphy</a:t>
            </a:r>
            <a:r>
              <a:rPr lang="en-US" sz="3200" dirty="0" smtClean="0"/>
              <a:t> are </a:t>
            </a:r>
            <a:r>
              <a:rPr lang="en-US" sz="3200" dirty="0" err="1" smtClean="0"/>
              <a:t>eNOugh</a:t>
            </a:r>
            <a:r>
              <a:rPr lang="en-US" sz="3200" dirty="0" smtClean="0"/>
              <a:t> to keep even an </a:t>
            </a:r>
            <a:r>
              <a:rPr lang="en-US" sz="3200" dirty="0" err="1" smtClean="0"/>
              <a:t>hoNOr</a:t>
            </a:r>
            <a:r>
              <a:rPr lang="en-US" sz="3200" dirty="0" smtClean="0"/>
              <a:t> student busy.  Do </a:t>
            </a:r>
            <a:r>
              <a:rPr lang="en-US" sz="3200" dirty="0" err="1" smtClean="0"/>
              <a:t>NOt</a:t>
            </a:r>
            <a:r>
              <a:rPr lang="en-US" sz="3200" dirty="0" smtClean="0"/>
              <a:t> forget that the pursuit of </a:t>
            </a:r>
            <a:r>
              <a:rPr lang="en-US" sz="3200" dirty="0" err="1" smtClean="0"/>
              <a:t>kNOwledge</a:t>
            </a:r>
            <a:r>
              <a:rPr lang="en-US" sz="3200" dirty="0" smtClean="0"/>
              <a:t> is a </a:t>
            </a:r>
            <a:r>
              <a:rPr lang="en-US" sz="3200" dirty="0" err="1" smtClean="0"/>
              <a:t>NOble</a:t>
            </a:r>
            <a:r>
              <a:rPr lang="en-US" sz="3200" dirty="0" smtClean="0"/>
              <a:t> task, and you can never study </a:t>
            </a:r>
            <a:r>
              <a:rPr lang="en-US" sz="3200" dirty="0" err="1" smtClean="0"/>
              <a:t>eNOugh</a:t>
            </a:r>
            <a:r>
              <a:rPr lang="en-US" sz="3200" dirty="0" smtClean="0"/>
              <a:t>.</a:t>
            </a:r>
          </a:p>
          <a:p>
            <a:endParaRPr lang="en-US" sz="3200" dirty="0" smtClean="0"/>
          </a:p>
          <a:p>
            <a:r>
              <a:rPr lang="en-US" sz="3200" dirty="0" smtClean="0"/>
              <a:t>Love,</a:t>
            </a:r>
          </a:p>
          <a:p>
            <a:r>
              <a:rPr lang="en-US" sz="3200" dirty="0" smtClean="0"/>
              <a:t>Dad</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2010" b="2010"/>
          <a:stretch>
            <a:fillRect/>
          </a:stretch>
        </p:blipFill>
        <p:spPr/>
      </p:pic>
    </p:spTree>
    <p:extLst>
      <p:ext uri="{BB962C8B-B14F-4D97-AF65-F5344CB8AC3E}">
        <p14:creationId xmlns:p14="http://schemas.microsoft.com/office/powerpoint/2010/main" val="1494461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2636" r="2636"/>
          <a:stretch>
            <a:fillRect/>
          </a:stretch>
        </p:blipFill>
        <p:spPr/>
      </p:pic>
    </p:spTree>
    <p:extLst>
      <p:ext uri="{BB962C8B-B14F-4D97-AF65-F5344CB8AC3E}">
        <p14:creationId xmlns:p14="http://schemas.microsoft.com/office/powerpoint/2010/main" val="3218816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What are Scholarships?</a:t>
            </a:r>
            <a:endParaRPr lang="en-US" b="1" dirty="0">
              <a:solidFill>
                <a:schemeClr val="accent2">
                  <a:lumMod val="50000"/>
                </a:schemeClr>
              </a:solidFill>
            </a:endParaRPr>
          </a:p>
        </p:txBody>
      </p:sp>
      <p:sp>
        <p:nvSpPr>
          <p:cNvPr id="3" name="Content Placeholder 2"/>
          <p:cNvSpPr>
            <a:spLocks noGrp="1"/>
          </p:cNvSpPr>
          <p:nvPr>
            <p:ph idx="1"/>
          </p:nvPr>
        </p:nvSpPr>
        <p:spPr>
          <a:xfrm>
            <a:off x="457200" y="1828800"/>
            <a:ext cx="4724400" cy="3428999"/>
          </a:xfrm>
        </p:spPr>
        <p:txBody>
          <a:bodyPr>
            <a:normAutofit fontScale="92500" lnSpcReduction="10000"/>
          </a:bodyPr>
          <a:lstStyle/>
          <a:p>
            <a:r>
              <a:rPr lang="en-US" dirty="0" smtClean="0">
                <a:solidFill>
                  <a:schemeClr val="accent2">
                    <a:lumMod val="50000"/>
                  </a:schemeClr>
                </a:solidFill>
              </a:rPr>
              <a:t>Free money!</a:t>
            </a:r>
          </a:p>
          <a:p>
            <a:r>
              <a:rPr lang="en-US" dirty="0" smtClean="0">
                <a:solidFill>
                  <a:schemeClr val="accent2">
                    <a:lumMod val="50000"/>
                  </a:schemeClr>
                </a:solidFill>
              </a:rPr>
              <a:t>You don’t have to pay to get scholarships.</a:t>
            </a:r>
          </a:p>
          <a:p>
            <a:r>
              <a:rPr lang="en-US" dirty="0" smtClean="0">
                <a:solidFill>
                  <a:schemeClr val="accent2">
                    <a:lumMod val="50000"/>
                  </a:schemeClr>
                </a:solidFill>
              </a:rPr>
              <a:t>Scholarships don’t need to be repaid.</a:t>
            </a:r>
          </a:p>
          <a:p>
            <a:r>
              <a:rPr lang="en-US" dirty="0" smtClean="0">
                <a:solidFill>
                  <a:schemeClr val="accent2">
                    <a:lumMod val="50000"/>
                  </a:schemeClr>
                </a:solidFill>
              </a:rPr>
              <a:t>Usually applied directly to tuition/living expenses.</a:t>
            </a:r>
          </a:p>
          <a:p>
            <a:pPr>
              <a:buNone/>
            </a:pPr>
            <a:endParaRPr lang="en-US" dirty="0" smtClean="0"/>
          </a:p>
          <a:p>
            <a:pPr>
              <a:buNone/>
            </a:pPr>
            <a:endParaRPr lang="en-US" dirty="0"/>
          </a:p>
        </p:txBody>
      </p:sp>
      <p:pic>
        <p:nvPicPr>
          <p:cNvPr id="1027" name="Picture 3" descr="C:\Documents and Settings\lewislori.LISD\Local Settings\Temporary Internet Files\Content.IE5\7DXW2SCP\MPj04422850000[1].jpg"/>
          <p:cNvPicPr>
            <a:picLocks noChangeAspect="1" noChangeArrowheads="1"/>
          </p:cNvPicPr>
          <p:nvPr/>
        </p:nvPicPr>
        <p:blipFill>
          <a:blip r:embed="rId4" cstate="print"/>
          <a:srcRect l="25200" t="14400" r="3600" b="17100"/>
          <a:stretch>
            <a:fillRect/>
          </a:stretch>
        </p:blipFill>
        <p:spPr bwMode="auto">
          <a:xfrm rot="-5400000">
            <a:off x="5408295" y="1602105"/>
            <a:ext cx="3200400" cy="3653790"/>
          </a:xfrm>
          <a:prstGeom prst="rect">
            <a:avLst/>
          </a:prstGeom>
          <a:noFill/>
        </p:spPr>
      </p:pic>
      <p:sp>
        <p:nvSpPr>
          <p:cNvPr id="6" name="TextBox 5"/>
          <p:cNvSpPr txBox="1"/>
          <p:nvPr/>
        </p:nvSpPr>
        <p:spPr>
          <a:xfrm>
            <a:off x="533400" y="5943600"/>
            <a:ext cx="8153400" cy="584775"/>
          </a:xfrm>
          <a:prstGeom prst="rect">
            <a:avLst/>
          </a:prstGeom>
          <a:noFill/>
        </p:spPr>
        <p:txBody>
          <a:bodyPr wrap="square" rtlCol="0">
            <a:spAutoFit/>
          </a:bodyPr>
          <a:lstStyle/>
          <a:p>
            <a:pPr algn="ctr"/>
            <a:r>
              <a:rPr lang="en-US" sz="3200" dirty="0" smtClean="0">
                <a:solidFill>
                  <a:schemeClr val="accent2">
                    <a:lumMod val="50000"/>
                  </a:schemeClr>
                </a:solidFill>
              </a:rPr>
              <a:t>Scholarships</a:t>
            </a:r>
            <a:r>
              <a:rPr lang="en-US" dirty="0" smtClean="0">
                <a:solidFill>
                  <a:schemeClr val="accent2">
                    <a:lumMod val="50000"/>
                  </a:schemeClr>
                </a:solidFill>
              </a:rPr>
              <a:t> </a:t>
            </a:r>
            <a:r>
              <a:rPr lang="en-US" sz="3200" dirty="0" smtClean="0">
                <a:solidFill>
                  <a:schemeClr val="accent2">
                    <a:lumMod val="50000"/>
                  </a:schemeClr>
                </a:solidFill>
              </a:rPr>
              <a:t>are a form of gift aid</a:t>
            </a:r>
            <a:endParaRPr lang="en-US" sz="3200" dirty="0">
              <a:solidFill>
                <a:schemeClr val="accent2">
                  <a:lumMod val="50000"/>
                </a:schemeClr>
              </a:solidFill>
            </a:endParaRPr>
          </a:p>
        </p:txBody>
      </p:sp>
    </p:spTree>
  </p:cSld>
  <p:clrMapOvr>
    <a:masterClrMapping/>
  </p:clrMapOvr>
  <p:transition xmlns:p14="http://schemas.microsoft.com/office/powerpoint/2010/main">
    <p:sndAc>
      <p:stSnd>
        <p:snd r:embed="rId3" name="cashreg.wav"/>
      </p:stSnd>
    </p:sndAc>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ormAutofit/>
          </a:bodyPr>
          <a:lstStyle/>
          <a:p>
            <a:pPr algn="ctr"/>
            <a:r>
              <a:rPr lang="en-US" sz="4400" dirty="0" smtClean="0">
                <a:solidFill>
                  <a:schemeClr val="accent2">
                    <a:lumMod val="50000"/>
                  </a:schemeClr>
                </a:solidFill>
              </a:rPr>
              <a:t>Who can get a Scholarship?  </a:t>
            </a:r>
            <a:endParaRPr lang="en-US" sz="4400" dirty="0">
              <a:solidFill>
                <a:schemeClr val="accent2">
                  <a:lumMod val="50000"/>
                </a:schemeClr>
              </a:solidFill>
            </a:endParaRPr>
          </a:p>
        </p:txBody>
      </p:sp>
      <p:pic>
        <p:nvPicPr>
          <p:cNvPr id="4098" name="Picture 2" descr="C:\Documents and Settings\lewislori.LISD\Local Settings\Temporary Internet Files\Content.IE5\BG6QDFZ1\MPj04422480000[1].jpg"/>
          <p:cNvPicPr>
            <a:picLocks noGrp="1" noChangeAspect="1" noChangeArrowheads="1"/>
          </p:cNvPicPr>
          <p:nvPr>
            <p:ph idx="1"/>
          </p:nvPr>
        </p:nvPicPr>
        <p:blipFill>
          <a:blip r:embed="rId3" cstate="print"/>
          <a:srcRect/>
          <a:stretch>
            <a:fillRect/>
          </a:stretch>
        </p:blipFill>
        <p:spPr bwMode="auto">
          <a:xfrm>
            <a:off x="1981200" y="1981200"/>
            <a:ext cx="5111750" cy="3407833"/>
          </a:xfrm>
          <a:prstGeom prst="rect">
            <a:avLst/>
          </a:prstGeom>
          <a:noFill/>
        </p:spPr>
      </p:pic>
      <p:sp>
        <p:nvSpPr>
          <p:cNvPr id="7" name="TextBox 6"/>
          <p:cNvSpPr txBox="1"/>
          <p:nvPr/>
        </p:nvSpPr>
        <p:spPr>
          <a:xfrm>
            <a:off x="1905000" y="5867400"/>
            <a:ext cx="5257800" cy="769441"/>
          </a:xfrm>
          <a:prstGeom prst="rect">
            <a:avLst/>
          </a:prstGeom>
          <a:noFill/>
        </p:spPr>
        <p:txBody>
          <a:bodyPr wrap="square" rtlCol="0">
            <a:spAutoFit/>
          </a:bodyPr>
          <a:lstStyle/>
          <a:p>
            <a:pPr algn="ctr"/>
            <a:r>
              <a:rPr lang="en-US" sz="4400" b="1" dirty="0" smtClean="0">
                <a:solidFill>
                  <a:schemeClr val="accent2">
                    <a:lumMod val="50000"/>
                  </a:schemeClr>
                </a:solidFill>
              </a:rPr>
              <a:t>You!!</a:t>
            </a:r>
            <a:endParaRPr lang="en-US" sz="4400" b="1" dirty="0">
              <a:solidFill>
                <a:schemeClr val="accent2">
                  <a:lumMod val="5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solidFill>
                  <a:schemeClr val="accent2">
                    <a:lumMod val="50000"/>
                  </a:schemeClr>
                </a:solidFill>
              </a:rPr>
              <a:t>You can get a scholarship based on:</a:t>
            </a:r>
            <a:endParaRPr lang="en-US" b="1" dirty="0">
              <a:solidFill>
                <a:schemeClr val="accent2">
                  <a:lumMod val="50000"/>
                </a:schemeClr>
              </a:solidFill>
            </a:endParaRPr>
          </a:p>
        </p:txBody>
      </p:sp>
      <p:sp>
        <p:nvSpPr>
          <p:cNvPr id="6" name="Content Placeholder 5"/>
          <p:cNvSpPr>
            <a:spLocks noGrp="1"/>
          </p:cNvSpPr>
          <p:nvPr>
            <p:ph idx="1"/>
          </p:nvPr>
        </p:nvSpPr>
        <p:spPr>
          <a:xfrm>
            <a:off x="304800" y="2514600"/>
            <a:ext cx="4953000" cy="2667000"/>
          </a:xfrm>
        </p:spPr>
        <p:txBody>
          <a:bodyPr>
            <a:normAutofit/>
          </a:bodyPr>
          <a:lstStyle/>
          <a:p>
            <a:r>
              <a:rPr lang="en-US" sz="4400" dirty="0" smtClean="0">
                <a:solidFill>
                  <a:schemeClr val="accent2">
                    <a:lumMod val="50000"/>
                  </a:schemeClr>
                </a:solidFill>
              </a:rPr>
              <a:t>Your qualities</a:t>
            </a:r>
          </a:p>
          <a:p>
            <a:r>
              <a:rPr lang="en-US" sz="4400" dirty="0" smtClean="0">
                <a:solidFill>
                  <a:schemeClr val="accent2">
                    <a:lumMod val="50000"/>
                  </a:schemeClr>
                </a:solidFill>
              </a:rPr>
              <a:t>Your achievements</a:t>
            </a:r>
          </a:p>
          <a:p>
            <a:r>
              <a:rPr lang="en-US" sz="4400" dirty="0" smtClean="0">
                <a:solidFill>
                  <a:schemeClr val="accent2">
                    <a:lumMod val="50000"/>
                  </a:schemeClr>
                </a:solidFill>
              </a:rPr>
              <a:t>Your luck</a:t>
            </a:r>
          </a:p>
        </p:txBody>
      </p:sp>
      <p:pic>
        <p:nvPicPr>
          <p:cNvPr id="5122" name="Picture 2" descr="C:\Documents and Settings\lewislori.LISD\Local Settings\Temporary Internet Files\Content.IE5\BG6QDFZ1\MPj04384790000[1].jpg"/>
          <p:cNvPicPr>
            <a:picLocks noChangeAspect="1" noChangeArrowheads="1"/>
          </p:cNvPicPr>
          <p:nvPr/>
        </p:nvPicPr>
        <p:blipFill>
          <a:blip r:embed="rId2" cstate="print"/>
          <a:srcRect/>
          <a:stretch>
            <a:fillRect/>
          </a:stretch>
        </p:blipFill>
        <p:spPr bwMode="auto">
          <a:xfrm>
            <a:off x="5410200" y="1524000"/>
            <a:ext cx="3508248" cy="4876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50000"/>
                  </a:schemeClr>
                </a:solidFill>
              </a:rPr>
              <a:t>One or more of these criteria, and many, many more:</a:t>
            </a:r>
            <a:endParaRPr lang="en-US" dirty="0">
              <a:solidFill>
                <a:schemeClr val="accent2">
                  <a:lumMod val="50000"/>
                </a:schemeClr>
              </a:solidFill>
            </a:endParaRPr>
          </a:p>
        </p:txBody>
      </p:sp>
      <p:sp>
        <p:nvSpPr>
          <p:cNvPr id="4" name="Content Placeholder 3"/>
          <p:cNvSpPr>
            <a:spLocks noGrp="1"/>
          </p:cNvSpPr>
          <p:nvPr>
            <p:ph sz="half" idx="2"/>
          </p:nvPr>
        </p:nvSpPr>
        <p:spPr>
          <a:xfrm>
            <a:off x="3886200" y="1600200"/>
            <a:ext cx="5257800" cy="4525963"/>
          </a:xfrm>
        </p:spPr>
        <p:txBody>
          <a:bodyPr>
            <a:normAutofit fontScale="85000" lnSpcReduction="20000"/>
          </a:bodyPr>
          <a:lstStyle/>
          <a:p>
            <a:r>
              <a:rPr lang="en-US" dirty="0" smtClean="0">
                <a:solidFill>
                  <a:schemeClr val="accent2">
                    <a:lumMod val="50000"/>
                  </a:schemeClr>
                </a:solidFill>
              </a:rPr>
              <a:t>Your income level (Completed FAFSA usually required)</a:t>
            </a:r>
          </a:p>
          <a:p>
            <a:r>
              <a:rPr lang="en-US" dirty="0" smtClean="0">
                <a:solidFill>
                  <a:schemeClr val="accent2">
                    <a:lumMod val="50000"/>
                  </a:schemeClr>
                </a:solidFill>
              </a:rPr>
              <a:t>Your heritage or religion</a:t>
            </a:r>
          </a:p>
          <a:p>
            <a:r>
              <a:rPr lang="en-US" dirty="0" smtClean="0">
                <a:solidFill>
                  <a:schemeClr val="accent2">
                    <a:lumMod val="50000"/>
                  </a:schemeClr>
                </a:solidFill>
              </a:rPr>
              <a:t>Where you or your parents work</a:t>
            </a:r>
          </a:p>
          <a:p>
            <a:r>
              <a:rPr lang="en-US" dirty="0" smtClean="0">
                <a:solidFill>
                  <a:schemeClr val="accent2">
                    <a:lumMod val="50000"/>
                  </a:schemeClr>
                </a:solidFill>
              </a:rPr>
              <a:t>Your hobbies or interest</a:t>
            </a:r>
          </a:p>
          <a:p>
            <a:r>
              <a:rPr lang="en-US" dirty="0" smtClean="0">
                <a:solidFill>
                  <a:schemeClr val="accent2">
                    <a:lumMod val="50000"/>
                  </a:schemeClr>
                </a:solidFill>
              </a:rPr>
              <a:t>Your intended major</a:t>
            </a:r>
          </a:p>
          <a:p>
            <a:r>
              <a:rPr lang="en-US" dirty="0" smtClean="0">
                <a:solidFill>
                  <a:schemeClr val="accent2">
                    <a:lumMod val="50000"/>
                  </a:schemeClr>
                </a:solidFill>
              </a:rPr>
              <a:t>Where you live</a:t>
            </a:r>
          </a:p>
          <a:p>
            <a:r>
              <a:rPr lang="en-US" dirty="0" smtClean="0">
                <a:solidFill>
                  <a:schemeClr val="accent2">
                    <a:lumMod val="50000"/>
                  </a:schemeClr>
                </a:solidFill>
              </a:rPr>
              <a:t>Community service</a:t>
            </a:r>
          </a:p>
          <a:p>
            <a:r>
              <a:rPr lang="en-US" dirty="0" smtClean="0">
                <a:solidFill>
                  <a:schemeClr val="accent2">
                    <a:lumMod val="50000"/>
                  </a:schemeClr>
                </a:solidFill>
              </a:rPr>
              <a:t>Where you are going to college</a:t>
            </a:r>
          </a:p>
          <a:p>
            <a:r>
              <a:rPr lang="en-US" dirty="0" smtClean="0">
                <a:solidFill>
                  <a:schemeClr val="accent2">
                    <a:lumMod val="50000"/>
                  </a:schemeClr>
                </a:solidFill>
              </a:rPr>
              <a:t>A disease or disability diagnosis you may have</a:t>
            </a:r>
          </a:p>
          <a:p>
            <a:r>
              <a:rPr lang="en-US" dirty="0" smtClean="0">
                <a:solidFill>
                  <a:schemeClr val="accent2">
                    <a:lumMod val="50000"/>
                  </a:schemeClr>
                </a:solidFill>
              </a:rPr>
              <a:t>Overcame adversity</a:t>
            </a:r>
            <a:endParaRPr lang="en-US" dirty="0">
              <a:solidFill>
                <a:schemeClr val="accent2">
                  <a:lumMod val="50000"/>
                </a:schemeClr>
              </a:solidFill>
            </a:endParaRPr>
          </a:p>
        </p:txBody>
      </p:sp>
      <p:pic>
        <p:nvPicPr>
          <p:cNvPr id="6153" name="Picture 9" descr="C:\Documents and Settings\lewislori.LISD\Local Settings\Temporary Internet Files\Content.IE5\WJ677CCN\MPPH01737J0000[1].jpg"/>
          <p:cNvPicPr>
            <a:picLocks noChangeAspect="1" noChangeArrowheads="1"/>
          </p:cNvPicPr>
          <p:nvPr/>
        </p:nvPicPr>
        <p:blipFill>
          <a:blip r:embed="rId3" cstate="print"/>
          <a:srcRect/>
          <a:stretch>
            <a:fillRect/>
          </a:stretch>
        </p:blipFill>
        <p:spPr bwMode="auto">
          <a:xfrm>
            <a:off x="1066800" y="2286000"/>
            <a:ext cx="1816608" cy="2743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381000" y="2362200"/>
            <a:ext cx="4038600" cy="2438400"/>
          </a:xfrm>
        </p:spPr>
        <p:txBody>
          <a:bodyPr/>
          <a:lstStyle/>
          <a:p>
            <a:r>
              <a:rPr lang="en-US" dirty="0" smtClean="0">
                <a:solidFill>
                  <a:schemeClr val="accent2">
                    <a:lumMod val="50000"/>
                  </a:schemeClr>
                </a:solidFill>
              </a:rPr>
              <a:t>Academic</a:t>
            </a:r>
          </a:p>
          <a:p>
            <a:r>
              <a:rPr lang="en-US" dirty="0" smtClean="0">
                <a:solidFill>
                  <a:schemeClr val="accent2">
                    <a:lumMod val="50000"/>
                  </a:schemeClr>
                </a:solidFill>
              </a:rPr>
              <a:t>Athletic</a:t>
            </a:r>
          </a:p>
          <a:p>
            <a:r>
              <a:rPr lang="en-US" dirty="0" smtClean="0">
                <a:solidFill>
                  <a:schemeClr val="accent2">
                    <a:lumMod val="50000"/>
                  </a:schemeClr>
                </a:solidFill>
              </a:rPr>
              <a:t>Musical</a:t>
            </a:r>
            <a:endParaRPr lang="en-US" dirty="0">
              <a:solidFill>
                <a:schemeClr val="accent2">
                  <a:lumMod val="50000"/>
                </a:schemeClr>
              </a:solidFill>
            </a:endParaRPr>
          </a:p>
        </p:txBody>
      </p:sp>
      <p:sp>
        <p:nvSpPr>
          <p:cNvPr id="8" name="Content Placeholder 7"/>
          <p:cNvSpPr>
            <a:spLocks noGrp="1"/>
          </p:cNvSpPr>
          <p:nvPr>
            <p:ph sz="half" idx="2"/>
          </p:nvPr>
        </p:nvSpPr>
        <p:spPr>
          <a:xfrm>
            <a:off x="4648200" y="1600201"/>
            <a:ext cx="4038600" cy="2286000"/>
          </a:xfrm>
        </p:spPr>
        <p:txBody>
          <a:bodyPr/>
          <a:lstStyle/>
          <a:p>
            <a:r>
              <a:rPr lang="en-US" dirty="0" smtClean="0">
                <a:solidFill>
                  <a:schemeClr val="accent2">
                    <a:lumMod val="50000"/>
                  </a:schemeClr>
                </a:solidFill>
              </a:rPr>
              <a:t>Artistic </a:t>
            </a:r>
          </a:p>
          <a:p>
            <a:r>
              <a:rPr lang="en-US" dirty="0" smtClean="0">
                <a:solidFill>
                  <a:schemeClr val="accent2">
                    <a:lumMod val="50000"/>
                  </a:schemeClr>
                </a:solidFill>
              </a:rPr>
              <a:t>Volunteer</a:t>
            </a:r>
          </a:p>
          <a:p>
            <a:r>
              <a:rPr lang="en-US" dirty="0" smtClean="0">
                <a:solidFill>
                  <a:schemeClr val="accent2">
                    <a:lumMod val="50000"/>
                  </a:schemeClr>
                </a:solidFill>
              </a:rPr>
              <a:t>Other</a:t>
            </a:r>
            <a:endParaRPr lang="en-US" dirty="0">
              <a:solidFill>
                <a:schemeClr val="accent2">
                  <a:lumMod val="50000"/>
                </a:schemeClr>
              </a:solidFill>
            </a:endParaRPr>
          </a:p>
        </p:txBody>
      </p:sp>
      <p:sp>
        <p:nvSpPr>
          <p:cNvPr id="9" name="TextBox 8"/>
          <p:cNvSpPr txBox="1"/>
          <p:nvPr/>
        </p:nvSpPr>
        <p:spPr>
          <a:xfrm>
            <a:off x="990600" y="381000"/>
            <a:ext cx="7086600" cy="830997"/>
          </a:xfrm>
          <a:prstGeom prst="rect">
            <a:avLst/>
          </a:prstGeom>
          <a:noFill/>
        </p:spPr>
        <p:txBody>
          <a:bodyPr wrap="square" rtlCol="0">
            <a:spAutoFit/>
          </a:bodyPr>
          <a:lstStyle/>
          <a:p>
            <a:pPr algn="ctr"/>
            <a:r>
              <a:rPr lang="en-US" sz="4800" b="1" dirty="0" smtClean="0">
                <a:solidFill>
                  <a:schemeClr val="accent2">
                    <a:lumMod val="50000"/>
                  </a:schemeClr>
                </a:solidFill>
              </a:rPr>
              <a:t>Your achievements</a:t>
            </a:r>
            <a:endParaRPr lang="en-US" sz="4800" b="1" dirty="0">
              <a:solidFill>
                <a:schemeClr val="accent2">
                  <a:lumMod val="50000"/>
                </a:schemeClr>
              </a:solidFill>
            </a:endParaRPr>
          </a:p>
        </p:txBody>
      </p:sp>
      <p:pic>
        <p:nvPicPr>
          <p:cNvPr id="7172" name="Picture 4" descr="C:\Documents and Settings\lewislori.LISD\Local Settings\Temporary Internet Files\Content.IE5\YP14NFJQ\MCj04400070000[1].wmf"/>
          <p:cNvPicPr>
            <a:picLocks noChangeAspect="1" noChangeArrowheads="1"/>
          </p:cNvPicPr>
          <p:nvPr/>
        </p:nvPicPr>
        <p:blipFill>
          <a:blip r:embed="rId3" cstate="print"/>
          <a:srcRect/>
          <a:stretch>
            <a:fillRect/>
          </a:stretch>
        </p:blipFill>
        <p:spPr bwMode="auto">
          <a:xfrm>
            <a:off x="0" y="4949825"/>
            <a:ext cx="1828800" cy="1908175"/>
          </a:xfrm>
          <a:prstGeom prst="rect">
            <a:avLst/>
          </a:prstGeom>
          <a:noFill/>
        </p:spPr>
      </p:pic>
      <p:pic>
        <p:nvPicPr>
          <p:cNvPr id="7173" name="Picture 5" descr="C:\Documents and Settings\lewislori.LISD\Local Settings\Temporary Internet Files\Content.IE5\BIDNLE54\MCEN00505_0000[1].wmf"/>
          <p:cNvPicPr>
            <a:picLocks noChangeAspect="1" noChangeArrowheads="1"/>
          </p:cNvPicPr>
          <p:nvPr/>
        </p:nvPicPr>
        <p:blipFill>
          <a:blip r:embed="rId4" cstate="print"/>
          <a:srcRect/>
          <a:stretch>
            <a:fillRect/>
          </a:stretch>
        </p:blipFill>
        <p:spPr bwMode="auto">
          <a:xfrm>
            <a:off x="6934200" y="1447800"/>
            <a:ext cx="1524000" cy="1676400"/>
          </a:xfrm>
          <a:prstGeom prst="rect">
            <a:avLst/>
          </a:prstGeom>
          <a:noFill/>
        </p:spPr>
      </p:pic>
      <p:pic>
        <p:nvPicPr>
          <p:cNvPr id="7174" name="Picture 6" descr="C:\Documents and Settings\lewislori.LISD\Local Settings\Temporary Internet Files\Content.IE5\L0SB73MF\MCj04417890000[1].png"/>
          <p:cNvPicPr>
            <a:picLocks noChangeAspect="1" noChangeArrowheads="1"/>
          </p:cNvPicPr>
          <p:nvPr/>
        </p:nvPicPr>
        <p:blipFill>
          <a:blip r:embed="rId5" cstate="print"/>
          <a:srcRect/>
          <a:stretch>
            <a:fillRect/>
          </a:stretch>
        </p:blipFill>
        <p:spPr bwMode="auto">
          <a:xfrm>
            <a:off x="6096000" y="3810000"/>
            <a:ext cx="2743200" cy="2743200"/>
          </a:xfrm>
          <a:prstGeom prst="rect">
            <a:avLst/>
          </a:prstGeom>
          <a:noFill/>
        </p:spPr>
      </p:pic>
      <p:pic>
        <p:nvPicPr>
          <p:cNvPr id="2050" name="Picture 2" descr="C:\Documents and Settings\lewislori.LISD\Local Settings\Temporary Internet Files\Content.IE5\BG6QDFZ1\MCj01509270000[1].wmf"/>
          <p:cNvPicPr>
            <a:picLocks noChangeAspect="1" noChangeArrowheads="1"/>
          </p:cNvPicPr>
          <p:nvPr/>
        </p:nvPicPr>
        <p:blipFill>
          <a:blip r:embed="rId6" cstate="print"/>
          <a:srcRect/>
          <a:stretch>
            <a:fillRect/>
          </a:stretch>
        </p:blipFill>
        <p:spPr bwMode="auto">
          <a:xfrm>
            <a:off x="2590800" y="2209800"/>
            <a:ext cx="1566367" cy="1768450"/>
          </a:xfrm>
          <a:prstGeom prst="rect">
            <a:avLst/>
          </a:prstGeom>
          <a:noFill/>
        </p:spPr>
      </p:pic>
      <p:pic>
        <p:nvPicPr>
          <p:cNvPr id="2051" name="Picture 3" descr="C:\Documents and Settings\lewislori.LISD\Local Settings\Temporary Internet Files\Content.IE5\L0SB73MF\MCBD10670_0000[1].wmf"/>
          <p:cNvPicPr>
            <a:picLocks noChangeAspect="1" noChangeArrowheads="1"/>
          </p:cNvPicPr>
          <p:nvPr/>
        </p:nvPicPr>
        <p:blipFill>
          <a:blip r:embed="rId7" cstate="print"/>
          <a:srcRect/>
          <a:stretch>
            <a:fillRect/>
          </a:stretch>
        </p:blipFill>
        <p:spPr bwMode="auto">
          <a:xfrm>
            <a:off x="3505200" y="4419600"/>
            <a:ext cx="1798625" cy="181325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Wacky &amp; Unusual Scholarships</a:t>
            </a:r>
            <a:endParaRPr lang="en-US" dirty="0">
              <a:solidFill>
                <a:schemeClr val="accent2">
                  <a:lumMod val="50000"/>
                </a:schemeClr>
              </a:solidFill>
            </a:endParaRPr>
          </a:p>
        </p:txBody>
      </p:sp>
      <p:sp>
        <p:nvSpPr>
          <p:cNvPr id="3" name="Content Placeholder 2"/>
          <p:cNvSpPr>
            <a:spLocks noGrp="1"/>
          </p:cNvSpPr>
          <p:nvPr>
            <p:ph idx="1"/>
          </p:nvPr>
        </p:nvSpPr>
        <p:spPr/>
        <p:txBody>
          <a:bodyPr>
            <a:normAutofit/>
          </a:bodyPr>
          <a:lstStyle/>
          <a:p>
            <a:r>
              <a:rPr lang="en-US" dirty="0" smtClean="0">
                <a:solidFill>
                  <a:schemeClr val="accent2">
                    <a:lumMod val="50000"/>
                  </a:schemeClr>
                </a:solidFill>
              </a:rPr>
              <a:t>Being left handed</a:t>
            </a:r>
          </a:p>
          <a:p>
            <a:r>
              <a:rPr lang="en-US" dirty="0" smtClean="0">
                <a:solidFill>
                  <a:schemeClr val="accent2">
                    <a:lumMod val="50000"/>
                  </a:schemeClr>
                </a:solidFill>
              </a:rPr>
              <a:t>Making your prom dress out of duct tape</a:t>
            </a:r>
          </a:p>
          <a:p>
            <a:r>
              <a:rPr lang="en-US" dirty="0" smtClean="0">
                <a:solidFill>
                  <a:schemeClr val="accent2">
                    <a:lumMod val="50000"/>
                  </a:schemeClr>
                </a:solidFill>
              </a:rPr>
              <a:t>Promoting vegetarianism</a:t>
            </a:r>
          </a:p>
          <a:p>
            <a:r>
              <a:rPr lang="en-US" dirty="0" smtClean="0">
                <a:solidFill>
                  <a:schemeClr val="accent2">
                    <a:lumMod val="50000"/>
                  </a:schemeClr>
                </a:solidFill>
              </a:rPr>
              <a:t>For being the child of a Tupperware salesperson.</a:t>
            </a:r>
          </a:p>
          <a:p>
            <a:r>
              <a:rPr lang="en-US" dirty="0" smtClean="0">
                <a:solidFill>
                  <a:schemeClr val="accent2">
                    <a:lumMod val="50000"/>
                  </a:schemeClr>
                </a:solidFill>
              </a:rPr>
              <a:t>For duck calling</a:t>
            </a:r>
          </a:p>
          <a:p>
            <a:r>
              <a:rPr lang="en-US" dirty="0" smtClean="0">
                <a:solidFill>
                  <a:schemeClr val="accent2">
                    <a:lumMod val="50000"/>
                  </a:schemeClr>
                </a:solidFill>
              </a:rPr>
              <a:t>Being passionate about skateboarding</a:t>
            </a:r>
          </a:p>
          <a:p>
            <a:pPr>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1511</TotalTime>
  <Words>1759</Words>
  <Application>Microsoft Macintosh PowerPoint</Application>
  <PresentationFormat>On-screen Show (4:3)</PresentationFormat>
  <Paragraphs>181</Paragraphs>
  <Slides>33</Slides>
  <Notes>11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Show Me the MONEY!</vt:lpstr>
      <vt:lpstr>PowerPoint Presentation</vt:lpstr>
      <vt:lpstr>What is Financial Aid?</vt:lpstr>
      <vt:lpstr>What are Scholarships?</vt:lpstr>
      <vt:lpstr>Who can get a Scholarship?  </vt:lpstr>
      <vt:lpstr>You can get a scholarship based on:</vt:lpstr>
      <vt:lpstr>One or more of these criteria, and many, many more:</vt:lpstr>
      <vt:lpstr>PowerPoint Presentation</vt:lpstr>
      <vt:lpstr>Wacky &amp; Unusual Scholarships</vt:lpstr>
      <vt:lpstr>Why should you look for scholarships?</vt:lpstr>
      <vt:lpstr>It’s worth your time!</vt:lpstr>
      <vt:lpstr>Reduce out-of-pocket college cost and debt  </vt:lpstr>
      <vt:lpstr>Where do you find Scholarships?</vt:lpstr>
      <vt:lpstr>PowerPoint Presentation</vt:lpstr>
      <vt:lpstr>PowerPoint Presentation</vt:lpstr>
      <vt:lpstr>PowerPoint Presentation</vt:lpstr>
      <vt:lpstr>PowerPoint Presentation</vt:lpstr>
      <vt:lpstr>How do I choose which Scholarships to apply for?</vt:lpstr>
      <vt:lpstr>What does a scholarship winner look like?</vt:lpstr>
      <vt:lpstr>Grants</vt:lpstr>
      <vt:lpstr>Loans</vt:lpstr>
      <vt:lpstr>Employment/Work-Study</vt:lpstr>
      <vt:lpstr>Free Application for Federal Student Aid (FAFSA)</vt:lpstr>
      <vt:lpstr>FAFSA</vt:lpstr>
      <vt:lpstr>FAFSA Website</vt:lpstr>
      <vt:lpstr>PowerPoint Presentation</vt:lpstr>
      <vt:lpstr>PowerPoint Presentation</vt:lpstr>
      <vt:lpstr>Parent’s Role in the Financial Aid Process</vt:lpstr>
      <vt:lpstr>Other ways to save…</vt:lpstr>
      <vt:lpstr>PowerPoint Presentation</vt:lpstr>
      <vt:lpstr>PowerPoint Presentation</vt:lpstr>
      <vt:lpstr>PowerPoint Presentation</vt:lpstr>
      <vt:lpstr>PowerPoint Presentation</vt:lpstr>
    </vt:vector>
  </TitlesOfParts>
  <Company>Lewisville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Scholarships for everyone!</dc:title>
  <dc:creator>Lewis, Lori</dc:creator>
  <cp:lastModifiedBy>Microsoft Office User</cp:lastModifiedBy>
  <cp:revision>146</cp:revision>
  <dcterms:created xsi:type="dcterms:W3CDTF">2009-11-10T02:47:38Z</dcterms:created>
  <dcterms:modified xsi:type="dcterms:W3CDTF">2015-10-08T23:45:03Z</dcterms:modified>
</cp:coreProperties>
</file>