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8" r:id="rId2"/>
  </p:sldMasterIdLst>
  <p:notesMasterIdLst>
    <p:notesMasterId r:id="rId17"/>
  </p:notesMasterIdLst>
  <p:sldIdLst>
    <p:sldId id="368" r:id="rId3"/>
    <p:sldId id="471" r:id="rId4"/>
    <p:sldId id="476" r:id="rId5"/>
    <p:sldId id="477" r:id="rId6"/>
    <p:sldId id="483" r:id="rId7"/>
    <p:sldId id="481" r:id="rId8"/>
    <p:sldId id="482" r:id="rId9"/>
    <p:sldId id="484" r:id="rId10"/>
    <p:sldId id="519" r:id="rId11"/>
    <p:sldId id="518" r:id="rId12"/>
    <p:sldId id="479" r:id="rId13"/>
    <p:sldId id="393" r:id="rId14"/>
    <p:sldId id="381" r:id="rId15"/>
    <p:sldId id="517" r:id="rId16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owler, Johnny" initials="FJ" lastIdx="2" clrIdx="0"/>
  <p:cmAuthor id="2" name="Presentation Room" initials="PR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  <a:srgbClr val="D922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22" autoAdjust="0"/>
    <p:restoredTop sz="94547"/>
  </p:normalViewPr>
  <p:slideViewPr>
    <p:cSldViewPr snapToGrid="0" snapToObjects="1">
      <p:cViewPr varScale="1">
        <p:scale>
          <a:sx n="128" d="100"/>
          <a:sy n="128" d="100"/>
        </p:scale>
        <p:origin x="1744" y="17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240C074-826B-4E37-9A26-C1F339E5557F}" type="datetimeFigureOut">
              <a:rPr lang="en-US" smtClean="0"/>
              <a:t>3/28/25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24F0F26-F364-45B3-B996-150A5765D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18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B9D4A-F887-456F-803D-EE16C4C21E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393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2700" y="0"/>
            <a:ext cx="917337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9299" y="1871132"/>
            <a:ext cx="5111752" cy="1515533"/>
          </a:xfrm>
        </p:spPr>
        <p:txBody>
          <a:bodyPr anchor="b">
            <a:noAutofit/>
          </a:bodyPr>
          <a:lstStyle>
            <a:lvl1pPr algn="ctr">
              <a:defRPr sz="405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9299" y="3657597"/>
            <a:ext cx="5111752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1575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87425" y="5037663"/>
            <a:ext cx="673100" cy="279400"/>
          </a:xfrm>
        </p:spPr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3/28/25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19298" y="5037663"/>
            <a:ext cx="3910976" cy="279400"/>
          </a:xfr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17676" y="5037663"/>
            <a:ext cx="413375" cy="279400"/>
          </a:xfrm>
        </p:spPr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299" y="3522131"/>
            <a:ext cx="51117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9569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4815415"/>
            <a:ext cx="7207250" cy="566738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1070" y="1041400"/>
            <a:ext cx="7579479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51" y="5382153"/>
            <a:ext cx="7207250" cy="493712"/>
          </a:xfrm>
        </p:spPr>
        <p:txBody>
          <a:bodyPr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3/28/25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406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901" y="982132"/>
            <a:ext cx="7194549" cy="2954868"/>
          </a:xfrm>
        </p:spPr>
        <p:txBody>
          <a:bodyPr anchor="ctr">
            <a:normAutofit/>
          </a:bodyPr>
          <a:lstStyle>
            <a:lvl1pPr algn="ctr">
              <a:defRPr sz="2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7901" y="4343400"/>
            <a:ext cx="7194549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3/28/25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047127" y="4140199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79485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60" y="982132"/>
            <a:ext cx="6972299" cy="2370668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6109" y="3352800"/>
            <a:ext cx="66294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50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4343400"/>
            <a:ext cx="7207250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3/28/25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6510" y="879961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r>
              <a:rPr lang="en-US" sz="6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50200" y="282787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algn="r"/>
            <a:r>
              <a:rPr lang="en-US" sz="6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047127" y="4140199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44319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2" y="3308581"/>
            <a:ext cx="7207251" cy="1468800"/>
          </a:xfrm>
        </p:spPr>
        <p:txBody>
          <a:bodyPr anchor="b">
            <a:normAutofit/>
          </a:bodyPr>
          <a:lstStyle>
            <a:lvl1pPr algn="l">
              <a:defRPr sz="2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4777381"/>
            <a:ext cx="720725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3/28/25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026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60" y="982132"/>
            <a:ext cx="6972299" cy="2243668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971551" y="3639312"/>
            <a:ext cx="7207251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4529667"/>
            <a:ext cx="7207251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3/28/25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6510" y="879961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r>
              <a:rPr lang="en-US" sz="6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50200" y="2599261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algn="r"/>
            <a:r>
              <a:rPr lang="en-US" sz="6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047127" y="34290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99262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982132"/>
            <a:ext cx="7207250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971551" y="3630168"/>
            <a:ext cx="7207251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1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4470400"/>
            <a:ext cx="7207253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3/28/25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047127" y="34290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10901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3/28/25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047127" y="2421466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68833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9518" y="982132"/>
            <a:ext cx="1418171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1549" y="982132"/>
            <a:ext cx="5574769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3/28/25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6647918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69951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with Caption - Black Diago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F0FD0CD-DA2D-A6FA-4AC8-DBCBBAD30F76}"/>
              </a:ext>
            </a:extLst>
          </p:cNvPr>
          <p:cNvSpPr/>
          <p:nvPr userDrawn="1"/>
        </p:nvSpPr>
        <p:spPr>
          <a:xfrm>
            <a:off x="0" y="0"/>
            <a:ext cx="9143999" cy="690272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AA42D97-E97B-916F-5675-0E9FC361A68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00961" y="885012"/>
            <a:ext cx="3386535" cy="53145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2696218-EA6F-DE53-DF14-6383AEA462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6504" y="890588"/>
            <a:ext cx="2949178" cy="1600200"/>
          </a:xfrm>
        </p:spPr>
        <p:txBody>
          <a:bodyPr anchor="b"/>
          <a:lstStyle>
            <a:lvl1pPr>
              <a:defRPr sz="2400" i="1">
                <a:solidFill>
                  <a:srgbClr val="CFB991"/>
                </a:solidFill>
              </a:defRPr>
            </a:lvl1pPr>
          </a:lstStyle>
          <a:p>
            <a:r>
              <a:rPr lang="en-US" dirty="0"/>
              <a:t>First and Last Name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B620EBE-30BB-D534-67D3-D8578AA6839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56504" y="2491353"/>
            <a:ext cx="2949178" cy="720198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  <a:latin typeface="Franklin Gothic Medium Cond" panose="020B060603040202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contact information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7745F7-8908-BBA2-2D4D-7A215D38D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6EA1D-707D-B54C-8FFB-433BD1A27D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23021F9-AE6C-B965-592D-FDBD08D54C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6060" y="3333750"/>
            <a:ext cx="2949178" cy="140493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bio information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D2D9020-B62C-CF21-4171-675C985016A9}"/>
              </a:ext>
            </a:extLst>
          </p:cNvPr>
          <p:cNvCxnSpPr>
            <a:endCxn id="6" idx="2"/>
          </p:cNvCxnSpPr>
          <p:nvPr userDrawn="1"/>
        </p:nvCxnSpPr>
        <p:spPr>
          <a:xfrm flipH="1">
            <a:off x="4572000" y="2019870"/>
            <a:ext cx="1" cy="48828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A34E9D1-A011-8002-5C6B-FDEC3A53D7B8}"/>
              </a:ext>
            </a:extLst>
          </p:cNvPr>
          <p:cNvCxnSpPr/>
          <p:nvPr userDrawn="1"/>
        </p:nvCxnSpPr>
        <p:spPr>
          <a:xfrm flipH="1">
            <a:off x="8616458" y="17976"/>
            <a:ext cx="1" cy="48828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97021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2700" y="0"/>
            <a:ext cx="917337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9299" y="1871132"/>
            <a:ext cx="5111752" cy="1515533"/>
          </a:xfrm>
        </p:spPr>
        <p:txBody>
          <a:bodyPr anchor="b">
            <a:noAutofit/>
          </a:bodyPr>
          <a:lstStyle>
            <a:lvl1pPr algn="ctr">
              <a:defRPr sz="405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9299" y="3657597"/>
            <a:ext cx="5111752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1575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87425" y="5037663"/>
            <a:ext cx="673100" cy="279400"/>
          </a:xfrm>
        </p:spPr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3/28/25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19298" y="5037663"/>
            <a:ext cx="3910976" cy="279400"/>
          </a:xfr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17676" y="5037663"/>
            <a:ext cx="413375" cy="279400"/>
          </a:xfrm>
        </p:spPr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299" y="3522131"/>
            <a:ext cx="51117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580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047127" y="2421466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>
                <a:solidFill>
                  <a:prstClr val="black"/>
                </a:solidFill>
              </a:rPr>
              <a:pPr/>
              <a:t>3/28/25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8758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047127" y="2421466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>
                <a:solidFill>
                  <a:prstClr val="black"/>
                </a:solidFill>
              </a:rPr>
              <a:pPr/>
              <a:t>3/28/25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2421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302" y="1752606"/>
            <a:ext cx="6119016" cy="1822514"/>
          </a:xfrm>
        </p:spPr>
        <p:txBody>
          <a:bodyPr anchor="b">
            <a:normAutofit/>
          </a:bodyPr>
          <a:lstStyle>
            <a:lvl1pPr algn="ctr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1300" y="3846052"/>
            <a:ext cx="6119018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3/28/25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509542" y="3710585"/>
            <a:ext cx="612253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15395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047127" y="2421466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3836" y="2560320"/>
            <a:ext cx="3538728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6008" y="2560320"/>
            <a:ext cx="3538728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>
                <a:solidFill>
                  <a:prstClr val="black"/>
                </a:solidFill>
              </a:rPr>
              <a:pPr/>
              <a:t>3/28/25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3862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2658533"/>
            <a:ext cx="3538728" cy="576262"/>
          </a:xfrm>
        </p:spPr>
        <p:txBody>
          <a:bodyPr anchor="b">
            <a:noAutofit/>
          </a:bodyPr>
          <a:lstStyle>
            <a:lvl1pPr marL="0" indent="0">
              <a:spcBef>
                <a:spcPts val="504"/>
              </a:spcBef>
              <a:spcAft>
                <a:spcPts val="450"/>
              </a:spcAft>
              <a:buNone/>
              <a:defRPr sz="21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1550" y="3243263"/>
            <a:ext cx="3538728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5503" y="2658533"/>
            <a:ext cx="3538728" cy="576262"/>
          </a:xfrm>
        </p:spPr>
        <p:txBody>
          <a:bodyPr anchor="b">
            <a:noAutofit/>
          </a:bodyPr>
          <a:lstStyle>
            <a:lvl1pPr marL="0" indent="0">
              <a:spcBef>
                <a:spcPts val="504"/>
              </a:spcBef>
              <a:spcAft>
                <a:spcPts val="450"/>
              </a:spcAft>
              <a:buNone/>
              <a:defRPr sz="21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5503" y="3243263"/>
            <a:ext cx="3538728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3/28/25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047127" y="2421466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57215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3/28/25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047127" y="2421466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34870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3/28/25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0594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0359" y="1388534"/>
            <a:ext cx="2788841" cy="13716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1" y="982132"/>
            <a:ext cx="4102100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0359" y="3031065"/>
            <a:ext cx="2788841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3/28/25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047127" y="2912533"/>
            <a:ext cx="26358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50473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49" y="1883832"/>
            <a:ext cx="4681362" cy="1371600"/>
          </a:xfrm>
        </p:spPr>
        <p:txBody>
          <a:bodyPr anchor="b">
            <a:normAutofit/>
          </a:bodyPr>
          <a:lstStyle>
            <a:lvl1pPr algn="ctr">
              <a:defRPr sz="21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71124" y="1041400"/>
            <a:ext cx="2297510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49" y="3255432"/>
            <a:ext cx="4681362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3/28/25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0204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4815415"/>
            <a:ext cx="7207250" cy="566738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1070" y="1041400"/>
            <a:ext cx="7579479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51" y="5382153"/>
            <a:ext cx="7207250" cy="493712"/>
          </a:xfrm>
        </p:spPr>
        <p:txBody>
          <a:bodyPr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3/28/25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3638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901" y="982132"/>
            <a:ext cx="7194549" cy="2954868"/>
          </a:xfrm>
        </p:spPr>
        <p:txBody>
          <a:bodyPr anchor="ctr">
            <a:normAutofit/>
          </a:bodyPr>
          <a:lstStyle>
            <a:lvl1pPr algn="ctr">
              <a:defRPr sz="2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7901" y="4343400"/>
            <a:ext cx="7194549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3/28/25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047127" y="4140199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8062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302" y="1752606"/>
            <a:ext cx="6119016" cy="1822514"/>
          </a:xfrm>
        </p:spPr>
        <p:txBody>
          <a:bodyPr anchor="b">
            <a:normAutofit/>
          </a:bodyPr>
          <a:lstStyle>
            <a:lvl1pPr algn="ctr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1300" y="3846052"/>
            <a:ext cx="6119018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3/28/25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509542" y="3710585"/>
            <a:ext cx="612253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51274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60" y="982132"/>
            <a:ext cx="6972299" cy="2370668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6109" y="3352800"/>
            <a:ext cx="66294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50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4343400"/>
            <a:ext cx="7207250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3/28/25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6510" y="879961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r>
              <a:rPr lang="en-US" sz="6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50200" y="282787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algn="r"/>
            <a:r>
              <a:rPr lang="en-US" sz="6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047127" y="4140199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9530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2" y="3308581"/>
            <a:ext cx="7207251" cy="1468800"/>
          </a:xfrm>
        </p:spPr>
        <p:txBody>
          <a:bodyPr anchor="b">
            <a:normAutofit/>
          </a:bodyPr>
          <a:lstStyle>
            <a:lvl1pPr algn="l">
              <a:defRPr sz="2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4777381"/>
            <a:ext cx="720725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3/28/25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8795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60" y="982132"/>
            <a:ext cx="6972299" cy="2243668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971551" y="3639312"/>
            <a:ext cx="7207251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4529667"/>
            <a:ext cx="7207251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3/28/25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6510" y="879961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r>
              <a:rPr lang="en-US" sz="6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50200" y="2599261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algn="r"/>
            <a:r>
              <a:rPr lang="en-US" sz="6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047127" y="34290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3683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982132"/>
            <a:ext cx="7207250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971551" y="3630168"/>
            <a:ext cx="7207251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1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4470400"/>
            <a:ext cx="7207253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3/28/25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047127" y="34290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67332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3/28/25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047127" y="2421466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77953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9518" y="982132"/>
            <a:ext cx="1418171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1549" y="982132"/>
            <a:ext cx="5574769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3/28/25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6647918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6960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047127" y="2421466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3836" y="2560320"/>
            <a:ext cx="3538728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6008" y="2560320"/>
            <a:ext cx="3538728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>
                <a:solidFill>
                  <a:prstClr val="black"/>
                </a:solidFill>
              </a:rPr>
              <a:pPr/>
              <a:t>3/28/25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229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2658533"/>
            <a:ext cx="3538728" cy="576262"/>
          </a:xfrm>
        </p:spPr>
        <p:txBody>
          <a:bodyPr anchor="b">
            <a:noAutofit/>
          </a:bodyPr>
          <a:lstStyle>
            <a:lvl1pPr marL="0" indent="0">
              <a:spcBef>
                <a:spcPts val="504"/>
              </a:spcBef>
              <a:spcAft>
                <a:spcPts val="450"/>
              </a:spcAft>
              <a:buNone/>
              <a:defRPr sz="21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1550" y="3243263"/>
            <a:ext cx="3538728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5503" y="2658533"/>
            <a:ext cx="3538728" cy="576262"/>
          </a:xfrm>
        </p:spPr>
        <p:txBody>
          <a:bodyPr anchor="b">
            <a:noAutofit/>
          </a:bodyPr>
          <a:lstStyle>
            <a:lvl1pPr marL="0" indent="0">
              <a:spcBef>
                <a:spcPts val="504"/>
              </a:spcBef>
              <a:spcAft>
                <a:spcPts val="450"/>
              </a:spcAft>
              <a:buNone/>
              <a:defRPr sz="21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5503" y="3243263"/>
            <a:ext cx="3538728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3/28/25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047127" y="2421466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2453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3/28/25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047127" y="2421466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8320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3/28/25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65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0359" y="1388534"/>
            <a:ext cx="2788841" cy="13716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1" y="982132"/>
            <a:ext cx="4102100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0359" y="3031065"/>
            <a:ext cx="2788841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3/28/25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047127" y="2912533"/>
            <a:ext cx="26358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0801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49" y="1883832"/>
            <a:ext cx="4681362" cy="1371600"/>
          </a:xfrm>
        </p:spPr>
        <p:txBody>
          <a:bodyPr anchor="b">
            <a:normAutofit/>
          </a:bodyPr>
          <a:lstStyle>
            <a:lvl1pPr algn="ctr">
              <a:defRPr sz="21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71124" y="1041400"/>
            <a:ext cx="2297510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49" y="3255432"/>
            <a:ext cx="4681362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3/28/25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961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1802" y="0"/>
            <a:ext cx="917247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1552" y="982133"/>
            <a:ext cx="7200897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2556932"/>
            <a:ext cx="7200897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126" y="5969000"/>
            <a:ext cx="120015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3/28/25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1551" y="5969000"/>
            <a:ext cx="5479425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5426" y="5969000"/>
            <a:ext cx="40702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155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96" r:id="rId18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9001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3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2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15001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1802" y="0"/>
            <a:ext cx="917247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1552" y="982133"/>
            <a:ext cx="7200897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2556932"/>
            <a:ext cx="7200897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126" y="5969000"/>
            <a:ext cx="120015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3/28/25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1551" y="5969000"/>
            <a:ext cx="5479425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5426" y="5969000"/>
            <a:ext cx="40702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227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9001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3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2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15001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commonapp.org/directadmissions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mmonapp.org/plan/paying-for-college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9299" y="1871132"/>
            <a:ext cx="5111752" cy="1164061"/>
          </a:xfrm>
        </p:spPr>
        <p:txBody>
          <a:bodyPr/>
          <a:lstStyle/>
          <a:p>
            <a:r>
              <a:rPr lang="en-US" sz="4400" dirty="0">
                <a:latin typeface="Arial Narrow" panose="020B0606020202030204" pitchFamily="34" charset="0"/>
              </a:rPr>
              <a:t>Common App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2400" dirty="0">
                <a:latin typeface="Franklin Gothic Book" panose="020B0503020102020204" pitchFamily="34" charset="0"/>
              </a:rPr>
              <a:t>Sherrill Landorf</a:t>
            </a:r>
          </a:p>
          <a:p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Assistant Director of Admissions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Purdue University</a:t>
            </a:r>
          </a:p>
          <a:p>
            <a:endParaRPr lang="en-US" sz="3600" i="1" dirty="0">
              <a:latin typeface="Arial Narrow" panose="020B0606020202030204" pitchFamily="34" charset="0"/>
            </a:endParaRPr>
          </a:p>
          <a:p>
            <a:endParaRPr lang="en-US" sz="32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195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BCCEFAE-C01F-D48E-20E7-0113D316355B}"/>
              </a:ext>
            </a:extLst>
          </p:cNvPr>
          <p:cNvSpPr txBox="1"/>
          <p:nvPr/>
        </p:nvSpPr>
        <p:spPr>
          <a:xfrm>
            <a:off x="779929" y="794488"/>
            <a:ext cx="773397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Direct Admission </a:t>
            </a:r>
            <a:r>
              <a:rPr lang="en-US" sz="2000" dirty="0"/>
              <a:t>-offering admission to colleges a student </a:t>
            </a:r>
            <a:r>
              <a:rPr lang="en-US" sz="2000" u="sng" dirty="0"/>
              <a:t>did not </a:t>
            </a:r>
            <a:r>
              <a:rPr lang="en-US" sz="2000" dirty="0"/>
              <a:t>apply to based on information on common app </a:t>
            </a:r>
            <a:r>
              <a:rPr lang="en-US" sz="2000" dirty="0">
                <a:solidFill>
                  <a:srgbClr val="0070C0"/>
                </a:solidFill>
                <a:hlinkClick r:id="rId2" tooltip="https://www.commonapp.org/directadmission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https://www.commonapp.org/directadmissions</a:t>
            </a:r>
            <a:endParaRPr lang="en-US" sz="2000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1B770C-FC81-5061-3E97-7099FE28B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654" y="1885012"/>
            <a:ext cx="6139803" cy="429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1671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E2720E-AD07-500D-4BB9-46F68122E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926" y="829731"/>
            <a:ext cx="7292147" cy="519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689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CC9900"/>
                </a:solidFill>
                <a:latin typeface="Arial Narrow"/>
                <a:cs typeface="Arial Narrow"/>
              </a:rPr>
              <a:t>IMPORTANT DATES</a:t>
            </a:r>
            <a:endParaRPr lang="en-US" sz="40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Arial Narrow" panose="020B0606020202030204" pitchFamily="34" charset="0"/>
              </a:rPr>
              <a:t>Date application opens </a:t>
            </a:r>
          </a:p>
          <a:p>
            <a:r>
              <a:rPr lang="en-US" sz="2400" dirty="0">
                <a:latin typeface="Arial Narrow" panose="020B0606020202030204" pitchFamily="34" charset="0"/>
              </a:rPr>
              <a:t>Scholarship deadlines</a:t>
            </a:r>
          </a:p>
          <a:p>
            <a:r>
              <a:rPr lang="en-US" sz="2400" dirty="0">
                <a:latin typeface="Arial Narrow" panose="020B0606020202030204" pitchFamily="34" charset="0"/>
              </a:rPr>
              <a:t>Honors College application deadline</a:t>
            </a:r>
          </a:p>
          <a:p>
            <a:r>
              <a:rPr lang="en-US" sz="2400" dirty="0">
                <a:latin typeface="Arial Narrow" panose="020B0606020202030204" pitchFamily="34" charset="0"/>
              </a:rPr>
              <a:t>Priority application deadlines</a:t>
            </a:r>
          </a:p>
          <a:p>
            <a:r>
              <a:rPr lang="en-US" sz="2400" dirty="0">
                <a:latin typeface="Arial Narrow" panose="020B0606020202030204" pitchFamily="34" charset="0"/>
              </a:rPr>
              <a:t>Priority deadlines (for particular programs/majors)</a:t>
            </a:r>
          </a:p>
          <a:p>
            <a:r>
              <a:rPr lang="en-US" sz="2400" dirty="0">
                <a:latin typeface="Arial Narrow" panose="020B0606020202030204" pitchFamily="34" charset="0"/>
              </a:rPr>
              <a:t>Drop dead date to apply to an institution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809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CC9900"/>
                </a:solidFill>
                <a:latin typeface="Arial Narrow"/>
                <a:cs typeface="Arial Narrow"/>
              </a:rPr>
              <a:t>TIPS &amp; BEST PRACTICES</a:t>
            </a:r>
            <a:endParaRPr lang="en-US" sz="40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>
                <a:latin typeface="Arial Narrow" panose="020B0606020202030204" pitchFamily="34" charset="0"/>
                <a:cs typeface="Arial Narrow"/>
              </a:rPr>
              <a:t>Use your legal name</a:t>
            </a:r>
          </a:p>
          <a:p>
            <a:r>
              <a:rPr lang="en-US" sz="2400" dirty="0">
                <a:latin typeface="Arial Narrow" panose="020B0606020202030204" pitchFamily="34" charset="0"/>
                <a:cs typeface="Arial Narrow"/>
              </a:rPr>
              <a:t>Use a professional email address you check often</a:t>
            </a:r>
          </a:p>
          <a:p>
            <a:r>
              <a:rPr lang="en-US" sz="2400" dirty="0">
                <a:latin typeface="Arial Narrow" panose="020B0606020202030204" pitchFamily="34" charset="0"/>
              </a:rPr>
              <a:t>Make note of important numbers/IDs</a:t>
            </a:r>
          </a:p>
          <a:p>
            <a:r>
              <a:rPr lang="en-US" sz="2400" dirty="0">
                <a:latin typeface="Arial Narrow" panose="020B0606020202030204" pitchFamily="34" charset="0"/>
              </a:rPr>
              <a:t>Proofread and review before submitting</a:t>
            </a:r>
          </a:p>
          <a:p>
            <a:r>
              <a:rPr lang="en-US" sz="2400" dirty="0">
                <a:latin typeface="Arial Narrow" panose="020B0606020202030204" pitchFamily="34" charset="0"/>
              </a:rPr>
              <a:t>Understand admission/application review</a:t>
            </a:r>
          </a:p>
          <a:p>
            <a:r>
              <a:rPr lang="en-US" sz="2400" dirty="0">
                <a:latin typeface="Arial Narrow" panose="020B0606020202030204" pitchFamily="34" charset="0"/>
              </a:rPr>
              <a:t>Know your admissions counselors –DARN (</a:t>
            </a:r>
            <a:r>
              <a:rPr lang="en-US" sz="2400" u="sng" dirty="0">
                <a:latin typeface="Arial Narrow" panose="020B0606020202030204" pitchFamily="34" charset="0"/>
              </a:rPr>
              <a:t>www.texasdarn.com</a:t>
            </a:r>
            <a:r>
              <a:rPr lang="en-US" sz="2400" dirty="0">
                <a:latin typeface="Arial Narrow" panose="020B0606020202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872799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91260-4086-552F-5F7D-ACC1CD048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501" y="2228850"/>
            <a:ext cx="2949178" cy="1200150"/>
          </a:xfrm>
        </p:spPr>
        <p:txBody>
          <a:bodyPr>
            <a:normAutofit/>
          </a:bodyPr>
          <a:lstStyle/>
          <a:p>
            <a:r>
              <a:rPr lang="en-US" sz="5400" dirty="0"/>
              <a:t>Thank you!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97910E08-CAC8-B4B6-7BB0-567FEC696EC1}"/>
              </a:ext>
            </a:extLst>
          </p:cNvPr>
          <p:cNvSpPr txBox="1">
            <a:spLocks/>
          </p:cNvSpPr>
          <p:nvPr/>
        </p:nvSpPr>
        <p:spPr>
          <a:xfrm>
            <a:off x="856501" y="3755255"/>
            <a:ext cx="3309099" cy="1200150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2000" b="0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800" b="0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600" b="0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500" b="0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400" b="0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spcBef>
                <a:spcPts val="750"/>
              </a:spcBef>
              <a:defRPr/>
            </a:pPr>
            <a:r>
              <a:rPr lang="en-US" sz="1800" b="1" dirty="0">
                <a:solidFill>
                  <a:srgbClr val="FEFFFF"/>
                </a:solidFill>
                <a:latin typeface="Franklin Gothic Book" panose="020B0503020102020204"/>
              </a:rPr>
              <a:t>Sherrill Landorf</a:t>
            </a:r>
          </a:p>
          <a:p>
            <a:pPr algn="ctr" defTabSz="685800">
              <a:spcBef>
                <a:spcPts val="750"/>
              </a:spcBef>
              <a:defRPr/>
            </a:pPr>
            <a:r>
              <a:rPr lang="en-US" sz="1500" b="1" dirty="0">
                <a:solidFill>
                  <a:srgbClr val="FEFFFF"/>
                </a:solidFill>
                <a:latin typeface="Franklin Gothic Book" panose="020B0503020102020204"/>
              </a:rPr>
              <a:t>Assistant Director of Admissions</a:t>
            </a:r>
            <a:br>
              <a:rPr lang="en-US" sz="1500" b="1" dirty="0">
                <a:solidFill>
                  <a:srgbClr val="FEFFFF"/>
                </a:solidFill>
                <a:latin typeface="Franklin Gothic Book" panose="020B0503020102020204"/>
              </a:rPr>
            </a:br>
            <a:r>
              <a:rPr lang="en-US" sz="1500" b="1" dirty="0">
                <a:solidFill>
                  <a:srgbClr val="FEFFFF"/>
                </a:solidFill>
                <a:latin typeface="Franklin Gothic Book" panose="020B0503020102020204"/>
              </a:rPr>
              <a:t>Purdue University</a:t>
            </a:r>
          </a:p>
          <a:p>
            <a:pPr algn="ctr" defTabSz="685800">
              <a:spcBef>
                <a:spcPts val="750"/>
              </a:spcBef>
              <a:defRPr/>
            </a:pPr>
            <a:r>
              <a:rPr lang="en-US" sz="1500" dirty="0">
                <a:solidFill>
                  <a:srgbClr val="FEFFFF"/>
                </a:solidFill>
                <a:latin typeface="Franklin Gothic Book" panose="020B0503020102020204"/>
              </a:rPr>
              <a:t>slandorf@purdue.edu </a:t>
            </a:r>
          </a:p>
        </p:txBody>
      </p:sp>
      <p:pic>
        <p:nvPicPr>
          <p:cNvPr id="36" name="Picture Placeholder 35" descr="A fountain in front of a building&#10;&#10;Description automatically generated">
            <a:extLst>
              <a:ext uri="{FF2B5EF4-FFF2-40B4-BE49-F238E27FC236}">
                <a16:creationId xmlns:a16="http://schemas.microsoft.com/office/drawing/2014/main" id="{74F0D9F4-E3B0-09E1-57A0-85FA218788B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9" r="264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48527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C878D9A-77BE-4701-AE3D-EEFC53CD5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643BE08-0ED1-4B73-AC6D-B7E26A59C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997" y="469900"/>
            <a:ext cx="2771251" cy="59182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>
            <a:bevelT w="635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6B2094-7FC0-45FC-BFED-3CB88CEE6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751" y="635508"/>
            <a:ext cx="2523744" cy="5586984"/>
          </a:xfrm>
          <a:prstGeom prst="rect">
            <a:avLst/>
          </a:prstGeom>
          <a:noFill/>
          <a:ln w="15875" cap="flat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14081" y="954756"/>
            <a:ext cx="2047810" cy="494600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Arial Narrow"/>
                <a:cs typeface="Arial Narrow"/>
              </a:rPr>
              <a:t>Common</a:t>
            </a:r>
            <a:br>
              <a:rPr lang="en-US" b="1" dirty="0">
                <a:solidFill>
                  <a:srgbClr val="FFFFFF"/>
                </a:solidFill>
                <a:latin typeface="Arial Narrow"/>
                <a:cs typeface="Arial Narrow"/>
              </a:rPr>
            </a:br>
            <a:r>
              <a:rPr lang="en-US" b="1" dirty="0">
                <a:solidFill>
                  <a:srgbClr val="FFFFFF"/>
                </a:solidFill>
                <a:latin typeface="Arial Narrow"/>
                <a:cs typeface="Arial Narrow"/>
              </a:rPr>
              <a:t>App</a:t>
            </a:r>
            <a:br>
              <a:rPr lang="en-US" b="1" dirty="0">
                <a:solidFill>
                  <a:srgbClr val="FFFFFF"/>
                </a:solidFill>
                <a:latin typeface="Arial Narrow"/>
                <a:cs typeface="Arial Narrow"/>
              </a:rPr>
            </a:br>
            <a:r>
              <a:rPr lang="en-US" b="1" dirty="0">
                <a:solidFill>
                  <a:srgbClr val="FFFFFF"/>
                </a:solidFill>
                <a:latin typeface="Arial Narrow"/>
                <a:cs typeface="Arial Narrow"/>
              </a:rPr>
              <a:t>Steps</a:t>
            </a:r>
            <a:br>
              <a:rPr lang="en-US" b="1" dirty="0">
                <a:solidFill>
                  <a:srgbClr val="FFFFFF"/>
                </a:solidFill>
                <a:latin typeface="Arial Narrow"/>
                <a:cs typeface="Arial Narrow"/>
              </a:rPr>
            </a:b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7A4B640-BB7F-4272-A710-068DBA9F9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0722" y="0"/>
            <a:ext cx="5653278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30000">
                <a:schemeClr val="bg1"/>
              </a:gs>
              <a:gs pos="61000">
                <a:schemeClr val="bg2">
                  <a:lumMod val="20000"/>
                  <a:lumOff val="80000"/>
                </a:schemeClr>
              </a:gs>
              <a:gs pos="97000">
                <a:schemeClr val="bg2">
                  <a:lumMod val="70000"/>
                  <a:lumOff val="3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innerShdw blurRad="63500" dist="50800" dir="10800000">
              <a:prstClr val="black">
                <a:alpha val="3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6"/>
          <p:cNvSpPr>
            <a:spLocks noGrp="1"/>
          </p:cNvSpPr>
          <p:nvPr>
            <p:ph idx="1"/>
          </p:nvPr>
        </p:nvSpPr>
        <p:spPr>
          <a:xfrm>
            <a:off x="3855700" y="635508"/>
            <a:ext cx="4808549" cy="5575793"/>
          </a:xfrm>
        </p:spPr>
        <p:txBody>
          <a:bodyPr anchor="ctr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900" dirty="0">
                <a:latin typeface="Arial Narrow" panose="020B0606020202030204" pitchFamily="34" charset="0"/>
              </a:rPr>
              <a:t>GATHER materials</a:t>
            </a:r>
          </a:p>
          <a:p>
            <a:pPr marL="1028700" lvl="2" indent="-342900">
              <a:buFont typeface="+mj-lt"/>
              <a:buAutoNum type="alphaLcParenR"/>
            </a:pPr>
            <a:r>
              <a:rPr lang="en-US" sz="1600" dirty="0">
                <a:latin typeface="Arial Narrow" panose="020B0606020202030204" pitchFamily="34" charset="0"/>
              </a:rPr>
              <a:t>High school transcript</a:t>
            </a:r>
          </a:p>
          <a:p>
            <a:pPr marL="1028700" lvl="2" indent="-342900">
              <a:buFont typeface="+mj-lt"/>
              <a:buAutoNum type="alphaLcParenR"/>
            </a:pPr>
            <a:r>
              <a:rPr lang="en-US" sz="1600" dirty="0">
                <a:latin typeface="Arial Narrow" panose="020B0606020202030204" pitchFamily="34" charset="0"/>
              </a:rPr>
              <a:t>List of activities, work and family responsibilities</a:t>
            </a:r>
          </a:p>
          <a:p>
            <a:pPr marL="1028700" lvl="2" indent="-342900">
              <a:buFont typeface="+mj-lt"/>
              <a:buAutoNum type="alphaLcParenR"/>
            </a:pPr>
            <a:r>
              <a:rPr lang="en-US" sz="1600" dirty="0">
                <a:latin typeface="Arial Narrow" panose="020B0606020202030204" pitchFamily="34" charset="0"/>
              </a:rPr>
              <a:t>Test scores and dates</a:t>
            </a:r>
          </a:p>
          <a:p>
            <a:pPr marL="1028700" lvl="2" indent="-342900">
              <a:buFont typeface="+mj-lt"/>
              <a:buAutoNum type="alphaLcParenR"/>
            </a:pPr>
            <a:r>
              <a:rPr lang="en-US" sz="1600" dirty="0">
                <a:latin typeface="Arial Narrow" panose="020B0606020202030204" pitchFamily="34" charset="0"/>
              </a:rPr>
              <a:t>Parent/Legal guardian information</a:t>
            </a:r>
          </a:p>
          <a:p>
            <a:pPr marL="1028700" lvl="2" indent="-342900">
              <a:buFont typeface="+mj-lt"/>
              <a:buAutoNum type="alphaLcParenR"/>
            </a:pPr>
            <a:r>
              <a:rPr lang="en-US" sz="1600" dirty="0">
                <a:latin typeface="Arial Narrow" panose="020B0606020202030204" pitchFamily="34" charset="0"/>
              </a:rPr>
              <a:t>Academic honors and achievements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900" dirty="0">
                <a:latin typeface="Arial Narrow" panose="020B0606020202030204" pitchFamily="34" charset="0"/>
                <a:cs typeface="Arial Narrow"/>
              </a:rPr>
              <a:t>CREATE your account-</a:t>
            </a:r>
            <a:r>
              <a:rPr lang="en-US" sz="1900" u="sng" dirty="0">
                <a:latin typeface="Arial Narrow" panose="020B0606020202030204" pitchFamily="34" charset="0"/>
                <a:cs typeface="Arial Narrow"/>
              </a:rPr>
              <a:t>www.commonapp.org</a:t>
            </a:r>
            <a:r>
              <a:rPr lang="en-US" sz="1900" dirty="0">
                <a:latin typeface="Arial Narrow" panose="020B0606020202030204" pitchFamily="34" charset="0"/>
                <a:cs typeface="Arial Narrow"/>
              </a:rPr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900" dirty="0">
                <a:latin typeface="Arial Narrow" panose="020B0606020202030204" pitchFamily="34" charset="0"/>
                <a:cs typeface="Arial Narrow"/>
              </a:rPr>
              <a:t>Add COLLEGES to your list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900" dirty="0">
                <a:latin typeface="Arial Narrow" panose="020B0606020202030204" pitchFamily="34" charset="0"/>
              </a:rPr>
              <a:t>ENGAGE supporters</a:t>
            </a:r>
          </a:p>
          <a:p>
            <a:pPr marL="1028700" lvl="2" indent="-342900">
              <a:buFont typeface="+mj-lt"/>
              <a:buAutoNum type="alphaLcParenR"/>
            </a:pPr>
            <a:r>
              <a:rPr lang="en-US" sz="1600" dirty="0">
                <a:latin typeface="Arial Narrow" panose="020B0606020202030204" pitchFamily="34" charset="0"/>
              </a:rPr>
              <a:t>Counselor – for School Report</a:t>
            </a:r>
          </a:p>
          <a:p>
            <a:pPr marL="1028700" lvl="2" indent="-342900">
              <a:buFont typeface="+mj-lt"/>
              <a:buAutoNum type="alphaLcParenR"/>
            </a:pPr>
            <a:r>
              <a:rPr lang="en-US" sz="1600" dirty="0">
                <a:latin typeface="Arial Narrow" panose="020B0606020202030204" pitchFamily="34" charset="0"/>
              </a:rPr>
              <a:t>Recommenders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900" dirty="0">
                <a:latin typeface="Arial Narrow" panose="020B0606020202030204" pitchFamily="34" charset="0"/>
              </a:rPr>
              <a:t>Understand REQUIREMENTS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900" dirty="0">
                <a:latin typeface="Arial Narrow" panose="020B0606020202030204" pitchFamily="34" charset="0"/>
              </a:rPr>
              <a:t>Plan ESSAYS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900" dirty="0">
                <a:latin typeface="Arial Narrow" panose="020B0606020202030204" pitchFamily="34" charset="0"/>
              </a:rPr>
              <a:t>SUBMIT your application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112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733538D-5433-42E7-AA08-DC5FDEDA4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1891BC-28B2-B44C-79BE-EA5F2635BB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83" r="7585" b="2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092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23E3CED3-8830-45C9-8D6C-F4ECADD4F1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F43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6F2D62A-C66C-42DF-8C05-99B0B1A8B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458" y="350556"/>
            <a:ext cx="8657084" cy="6156888"/>
          </a:xfrm>
          <a:prstGeom prst="rect">
            <a:avLst/>
          </a:prstGeom>
          <a:noFill/>
          <a:ln w="25400" cap="flat">
            <a:solidFill>
              <a:srgbClr val="6BD8E6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906BAA-0C39-3AD6-2866-6781CA13E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675" y="929768"/>
            <a:ext cx="8391419" cy="526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117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23E3CED3-8830-45C9-8D6C-F4ECADD4F1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F43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6F2D62A-C66C-42DF-8C05-99B0B1A8B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458" y="350556"/>
            <a:ext cx="8657084" cy="6156888"/>
          </a:xfrm>
          <a:prstGeom prst="rect">
            <a:avLst/>
          </a:prstGeom>
          <a:noFill/>
          <a:ln w="25400" cap="flat">
            <a:solidFill>
              <a:srgbClr val="6BD8E6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8B1A55-C400-8234-4938-1560F83E0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513" y="1375442"/>
            <a:ext cx="8202974" cy="372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911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23E3CED3-8830-45C9-8D6C-F4ECADD4F1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F43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6F2D62A-C66C-42DF-8C05-99B0B1A8B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458" y="350556"/>
            <a:ext cx="8657084" cy="6156888"/>
          </a:xfrm>
          <a:prstGeom prst="rect">
            <a:avLst/>
          </a:prstGeom>
          <a:noFill/>
          <a:ln w="25400" cap="flat">
            <a:solidFill>
              <a:srgbClr val="6BD8E6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8CF991-2D28-06E9-0DC1-A58A57345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10" y="785660"/>
            <a:ext cx="8503380" cy="528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685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23E3CED3-8830-45C9-8D6C-F4ECADD4F1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F43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6F2D62A-C66C-42DF-8C05-99B0B1A8B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458" y="350556"/>
            <a:ext cx="8657084" cy="6156888"/>
          </a:xfrm>
          <a:prstGeom prst="rect">
            <a:avLst/>
          </a:prstGeom>
          <a:noFill/>
          <a:ln w="25400" cap="flat">
            <a:solidFill>
              <a:srgbClr val="6BD8E6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22CE3C-A61B-2C48-7BB8-5DD69C45E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07" y="575095"/>
            <a:ext cx="7945290" cy="577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0075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23E3CED3-8830-45C9-8D6C-F4ECADD4F1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F43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6F2D62A-C66C-42DF-8C05-99B0B1A8B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458" y="350556"/>
            <a:ext cx="8657084" cy="6156888"/>
          </a:xfrm>
          <a:prstGeom prst="rect">
            <a:avLst/>
          </a:prstGeom>
          <a:noFill/>
          <a:ln w="25400" cap="flat">
            <a:solidFill>
              <a:srgbClr val="6BD8E6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451738-10C7-49CF-84BE-CFC810D10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507" y="451619"/>
            <a:ext cx="7514985" cy="595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579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D36BDA9-1799-D080-1E4E-C2DC7096FF78}"/>
              </a:ext>
            </a:extLst>
          </p:cNvPr>
          <p:cNvSpPr txBox="1"/>
          <p:nvPr/>
        </p:nvSpPr>
        <p:spPr>
          <a:xfrm>
            <a:off x="672190" y="751296"/>
            <a:ext cx="7492258" cy="75717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b="1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Scholarship Matching Tool </a:t>
            </a:r>
            <a:r>
              <a:rPr lang="en-US" sz="260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-scroll halfway down page </a:t>
            </a:r>
            <a:r>
              <a:rPr lang="en-US" sz="260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  <a:hlinkClick r:id="rId3" tooltip="https://www.commonapp.org/plan/paying-for-colleg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https://www.commonapp.org/plan/paying-for-college</a:t>
            </a:r>
            <a:endParaRPr lang="en-US" sz="2600" kern="1200" cap="none" dirty="0">
              <a:ln w="3175" cmpd="sng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F1FF9A-9788-E13C-53F9-4C65FA0391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5918" b="3"/>
          <a:stretch/>
        </p:blipFill>
        <p:spPr>
          <a:xfrm>
            <a:off x="4013097" y="2228369"/>
            <a:ext cx="4204180" cy="3121163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EDA945-2E11-0E4C-4922-2DE6E0D8650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318" r="-6" b="-6"/>
          <a:stretch/>
        </p:blipFill>
        <p:spPr>
          <a:xfrm>
            <a:off x="926723" y="1913325"/>
            <a:ext cx="2953219" cy="3934224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62223936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1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10798</TotalTime>
  <Words>212</Words>
  <Application>Microsoft Macintosh PowerPoint</Application>
  <PresentationFormat>On-screen Show (4:3)</PresentationFormat>
  <Paragraphs>39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Arial Narrow</vt:lpstr>
      <vt:lpstr>Calibri</vt:lpstr>
      <vt:lpstr>Franklin Gothic Book</vt:lpstr>
      <vt:lpstr>Franklin Gothic Medium Cond</vt:lpstr>
      <vt:lpstr>Garamond</vt:lpstr>
      <vt:lpstr>Organic</vt:lpstr>
      <vt:lpstr>1_Organic</vt:lpstr>
      <vt:lpstr>Common App</vt:lpstr>
      <vt:lpstr>Common App Steps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IMPORTANT DATES</vt:lpstr>
      <vt:lpstr>TIPS &amp; BEST PRACTICES</vt:lpstr>
      <vt:lpstr>Thank you!</vt:lpstr>
    </vt:vector>
  </TitlesOfParts>
  <Company>Texas Tech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 Olivas</dc:creator>
  <cp:lastModifiedBy>Parker, Haley</cp:lastModifiedBy>
  <cp:revision>258</cp:revision>
  <cp:lastPrinted>2019-08-28T14:29:08Z</cp:lastPrinted>
  <dcterms:created xsi:type="dcterms:W3CDTF">2016-05-15T20:59:31Z</dcterms:created>
  <dcterms:modified xsi:type="dcterms:W3CDTF">2025-03-28T16:43:55Z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7606f69-b0ae-4874-be30-7d43a3c7be10_Enabled">
    <vt:lpwstr>true</vt:lpwstr>
  </property>
  <property fmtid="{D5CDD505-2E9C-101B-9397-08002B2CF9AE}" pid="3" name="MSIP_Label_f7606f69-b0ae-4874-be30-7d43a3c7be10_SetDate">
    <vt:lpwstr>2025-03-27T20:01:04Z</vt:lpwstr>
  </property>
  <property fmtid="{D5CDD505-2E9C-101B-9397-08002B2CF9AE}" pid="4" name="MSIP_Label_f7606f69-b0ae-4874-be30-7d43a3c7be10_Method">
    <vt:lpwstr>Standard</vt:lpwstr>
  </property>
  <property fmtid="{D5CDD505-2E9C-101B-9397-08002B2CF9AE}" pid="5" name="MSIP_Label_f7606f69-b0ae-4874-be30-7d43a3c7be10_Name">
    <vt:lpwstr>defa4170-0d19-0005-0001-bc88714345d2</vt:lpwstr>
  </property>
  <property fmtid="{D5CDD505-2E9C-101B-9397-08002B2CF9AE}" pid="6" name="MSIP_Label_f7606f69-b0ae-4874-be30-7d43a3c7be10_SiteId">
    <vt:lpwstr>4130bd39-7c53-419c-b1e5-8758d6d63f21</vt:lpwstr>
  </property>
  <property fmtid="{D5CDD505-2E9C-101B-9397-08002B2CF9AE}" pid="7" name="MSIP_Label_f7606f69-b0ae-4874-be30-7d43a3c7be10_ActionId">
    <vt:lpwstr>912dd1f2-3d32-4789-b372-51e4ab33e278</vt:lpwstr>
  </property>
  <property fmtid="{D5CDD505-2E9C-101B-9397-08002B2CF9AE}" pid="8" name="MSIP_Label_f7606f69-b0ae-4874-be30-7d43a3c7be10_ContentBits">
    <vt:lpwstr>0</vt:lpwstr>
  </property>
  <property fmtid="{D5CDD505-2E9C-101B-9397-08002B2CF9AE}" pid="9" name="MSIP_Label_f7606f69-b0ae-4874-be30-7d43a3c7be10_Tag">
    <vt:lpwstr>10, 3, 0, 1</vt:lpwstr>
  </property>
</Properties>
</file>